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119"/>
  </p:notesMasterIdLst>
  <p:handoutMasterIdLst>
    <p:handoutMasterId r:id="rId120"/>
  </p:handoutMasterIdLst>
  <p:sldIdLst>
    <p:sldId id="285" r:id="rId2"/>
    <p:sldId id="330" r:id="rId3"/>
    <p:sldId id="378" r:id="rId4"/>
    <p:sldId id="379" r:id="rId5"/>
    <p:sldId id="447" r:id="rId6"/>
    <p:sldId id="380" r:id="rId7"/>
    <p:sldId id="448" r:id="rId8"/>
    <p:sldId id="381" r:id="rId9"/>
    <p:sldId id="382" r:id="rId10"/>
    <p:sldId id="383" r:id="rId11"/>
    <p:sldId id="384" r:id="rId12"/>
    <p:sldId id="385" r:id="rId13"/>
    <p:sldId id="386" r:id="rId14"/>
    <p:sldId id="387" r:id="rId15"/>
    <p:sldId id="388" r:id="rId16"/>
    <p:sldId id="419" r:id="rId17"/>
    <p:sldId id="331" r:id="rId18"/>
    <p:sldId id="423" r:id="rId19"/>
    <p:sldId id="336" r:id="rId20"/>
    <p:sldId id="339" r:id="rId21"/>
    <p:sldId id="413" r:id="rId22"/>
    <p:sldId id="455" r:id="rId23"/>
    <p:sldId id="396" r:id="rId24"/>
    <p:sldId id="340" r:id="rId25"/>
    <p:sldId id="420" r:id="rId26"/>
    <p:sldId id="422" r:id="rId27"/>
    <p:sldId id="389" r:id="rId28"/>
    <p:sldId id="390" r:id="rId29"/>
    <p:sldId id="391" r:id="rId30"/>
    <p:sldId id="426" r:id="rId31"/>
    <p:sldId id="338" r:id="rId32"/>
    <p:sldId id="427" r:id="rId33"/>
    <p:sldId id="449" r:id="rId34"/>
    <p:sldId id="415" r:id="rId35"/>
    <p:sldId id="416" r:id="rId36"/>
    <p:sldId id="393" r:id="rId37"/>
    <p:sldId id="343" r:id="rId38"/>
    <p:sldId id="344" r:id="rId39"/>
    <p:sldId id="345" r:id="rId40"/>
    <p:sldId id="346" r:id="rId41"/>
    <p:sldId id="406" r:id="rId42"/>
    <p:sldId id="417" r:id="rId43"/>
    <p:sldId id="352" r:id="rId44"/>
    <p:sldId id="353" r:id="rId45"/>
    <p:sldId id="354" r:id="rId46"/>
    <p:sldId id="355" r:id="rId47"/>
    <p:sldId id="356" r:id="rId48"/>
    <p:sldId id="357" r:id="rId49"/>
    <p:sldId id="360" r:id="rId50"/>
    <p:sldId id="361" r:id="rId51"/>
    <p:sldId id="362" r:id="rId52"/>
    <p:sldId id="363" r:id="rId53"/>
    <p:sldId id="364" r:id="rId54"/>
    <p:sldId id="365" r:id="rId55"/>
    <p:sldId id="366" r:id="rId56"/>
    <p:sldId id="367" r:id="rId57"/>
    <p:sldId id="372" r:id="rId58"/>
    <p:sldId id="374" r:id="rId59"/>
    <p:sldId id="434" r:id="rId60"/>
    <p:sldId id="377" r:id="rId61"/>
    <p:sldId id="375" r:id="rId62"/>
    <p:sldId id="317" r:id="rId63"/>
    <p:sldId id="456" r:id="rId64"/>
    <p:sldId id="435" r:id="rId65"/>
    <p:sldId id="436" r:id="rId66"/>
    <p:sldId id="437" r:id="rId67"/>
    <p:sldId id="438" r:id="rId68"/>
    <p:sldId id="442" r:id="rId69"/>
    <p:sldId id="443" r:id="rId70"/>
    <p:sldId id="458" r:id="rId71"/>
    <p:sldId id="459" r:id="rId72"/>
    <p:sldId id="460" r:id="rId73"/>
    <p:sldId id="461" r:id="rId74"/>
    <p:sldId id="462" r:id="rId75"/>
    <p:sldId id="463" r:id="rId76"/>
    <p:sldId id="464" r:id="rId77"/>
    <p:sldId id="465" r:id="rId78"/>
    <p:sldId id="466" r:id="rId79"/>
    <p:sldId id="467" r:id="rId80"/>
    <p:sldId id="468" r:id="rId81"/>
    <p:sldId id="486" r:id="rId82"/>
    <p:sldId id="429" r:id="rId83"/>
    <p:sldId id="430" r:id="rId84"/>
    <p:sldId id="431" r:id="rId85"/>
    <p:sldId id="457" r:id="rId86"/>
    <p:sldId id="433" r:id="rId87"/>
    <p:sldId id="477" r:id="rId88"/>
    <p:sldId id="445" r:id="rId89"/>
    <p:sldId id="446" r:id="rId90"/>
    <p:sldId id="295" r:id="rId91"/>
    <p:sldId id="398" r:id="rId92"/>
    <p:sldId id="395" r:id="rId93"/>
    <p:sldId id="411" r:id="rId94"/>
    <p:sldId id="399" r:id="rId95"/>
    <p:sldId id="407" r:id="rId96"/>
    <p:sldId id="408" r:id="rId97"/>
    <p:sldId id="469" r:id="rId98"/>
    <p:sldId id="470" r:id="rId99"/>
    <p:sldId id="471" r:id="rId100"/>
    <p:sldId id="472" r:id="rId101"/>
    <p:sldId id="473" r:id="rId102"/>
    <p:sldId id="474" r:id="rId103"/>
    <p:sldId id="475" r:id="rId104"/>
    <p:sldId id="476" r:id="rId105"/>
    <p:sldId id="412" r:id="rId106"/>
    <p:sldId id="451" r:id="rId107"/>
    <p:sldId id="452" r:id="rId108"/>
    <p:sldId id="478" r:id="rId109"/>
    <p:sldId id="479" r:id="rId110"/>
    <p:sldId id="480" r:id="rId111"/>
    <p:sldId id="481" r:id="rId112"/>
    <p:sldId id="482" r:id="rId113"/>
    <p:sldId id="483" r:id="rId114"/>
    <p:sldId id="484" r:id="rId115"/>
    <p:sldId id="485" r:id="rId116"/>
    <p:sldId id="453" r:id="rId117"/>
    <p:sldId id="454" r:id="rId11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pitchFamily="34" charset="0"/>
        <a:ea typeface="宋体" charset="-122"/>
        <a:cs typeface="+mn-cs"/>
      </a:defRPr>
    </a:lvl1pPr>
    <a:lvl2pPr marL="457200" algn="l" rtl="0" fontAlgn="base">
      <a:spcBef>
        <a:spcPct val="0"/>
      </a:spcBef>
      <a:spcAft>
        <a:spcPct val="0"/>
      </a:spcAft>
      <a:defRPr kern="1200">
        <a:solidFill>
          <a:schemeClr val="tx1"/>
        </a:solidFill>
        <a:latin typeface="Tahoma" pitchFamily="34" charset="0"/>
        <a:ea typeface="宋体" charset="-122"/>
        <a:cs typeface="+mn-cs"/>
      </a:defRPr>
    </a:lvl2pPr>
    <a:lvl3pPr marL="914400" algn="l" rtl="0" fontAlgn="base">
      <a:spcBef>
        <a:spcPct val="0"/>
      </a:spcBef>
      <a:spcAft>
        <a:spcPct val="0"/>
      </a:spcAft>
      <a:defRPr kern="1200">
        <a:solidFill>
          <a:schemeClr val="tx1"/>
        </a:solidFill>
        <a:latin typeface="Tahoma" pitchFamily="34" charset="0"/>
        <a:ea typeface="宋体" charset="-122"/>
        <a:cs typeface="+mn-cs"/>
      </a:defRPr>
    </a:lvl3pPr>
    <a:lvl4pPr marL="1371600" algn="l" rtl="0" fontAlgn="base">
      <a:spcBef>
        <a:spcPct val="0"/>
      </a:spcBef>
      <a:spcAft>
        <a:spcPct val="0"/>
      </a:spcAft>
      <a:defRPr kern="1200">
        <a:solidFill>
          <a:schemeClr val="tx1"/>
        </a:solidFill>
        <a:latin typeface="Tahoma" pitchFamily="34" charset="0"/>
        <a:ea typeface="宋体" charset="-122"/>
        <a:cs typeface="+mn-cs"/>
      </a:defRPr>
    </a:lvl4pPr>
    <a:lvl5pPr marL="1828800" algn="l" rtl="0" fontAlgn="base">
      <a:spcBef>
        <a:spcPct val="0"/>
      </a:spcBef>
      <a:spcAft>
        <a:spcPct val="0"/>
      </a:spcAft>
      <a:defRPr kern="1200">
        <a:solidFill>
          <a:schemeClr val="tx1"/>
        </a:solidFill>
        <a:latin typeface="Tahoma" pitchFamily="34" charset="0"/>
        <a:ea typeface="宋体" charset="-122"/>
        <a:cs typeface="+mn-cs"/>
      </a:defRPr>
    </a:lvl5pPr>
    <a:lvl6pPr marL="2286000" algn="l" defTabSz="914400" rtl="0" eaLnBrk="1" latinLnBrk="0" hangingPunct="1">
      <a:defRPr kern="1200">
        <a:solidFill>
          <a:schemeClr val="tx1"/>
        </a:solidFill>
        <a:latin typeface="Tahoma" pitchFamily="34" charset="0"/>
        <a:ea typeface="宋体" charset="-122"/>
        <a:cs typeface="+mn-cs"/>
      </a:defRPr>
    </a:lvl6pPr>
    <a:lvl7pPr marL="2743200" algn="l" defTabSz="914400" rtl="0" eaLnBrk="1" latinLnBrk="0" hangingPunct="1">
      <a:defRPr kern="1200">
        <a:solidFill>
          <a:schemeClr val="tx1"/>
        </a:solidFill>
        <a:latin typeface="Tahoma" pitchFamily="34" charset="0"/>
        <a:ea typeface="宋体" charset="-122"/>
        <a:cs typeface="+mn-cs"/>
      </a:defRPr>
    </a:lvl7pPr>
    <a:lvl8pPr marL="3200400" algn="l" defTabSz="914400" rtl="0" eaLnBrk="1" latinLnBrk="0" hangingPunct="1">
      <a:defRPr kern="1200">
        <a:solidFill>
          <a:schemeClr val="tx1"/>
        </a:solidFill>
        <a:latin typeface="Tahoma" pitchFamily="34" charset="0"/>
        <a:ea typeface="宋体" charset="-122"/>
        <a:cs typeface="+mn-cs"/>
      </a:defRPr>
    </a:lvl8pPr>
    <a:lvl9pPr marL="3657600" algn="l" defTabSz="914400" rtl="0" eaLnBrk="1" latinLnBrk="0" hangingPunct="1">
      <a:defRPr kern="1200">
        <a:solidFill>
          <a:schemeClr val="tx1"/>
        </a:solidFill>
        <a:latin typeface="Tahom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99FF"/>
    <a:srgbClr val="660033"/>
    <a:srgbClr val="FFFF0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25" autoAdjust="0"/>
  </p:normalViewPr>
  <p:slideViewPr>
    <p:cSldViewPr>
      <p:cViewPr varScale="1">
        <p:scale>
          <a:sx n="84" d="100"/>
          <a:sy n="84" d="100"/>
        </p:scale>
        <p:origin x="-1548"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notesViewPr>
    <p:cSldViewPr>
      <p:cViewPr varScale="1">
        <p:scale>
          <a:sx n="59" d="100"/>
          <a:sy n="59" d="100"/>
        </p:scale>
        <p:origin x="-178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_rels/viewProps.xml.rels><?xml version="1.0" encoding="UTF-8" standalone="yes"?>
<Relationships xmlns="http://schemas.openxmlformats.org/package/2006/relationships"><Relationship Id="rId8" Type="http://schemas.openxmlformats.org/officeDocument/2006/relationships/slide" Target="slides/slide49.xml"/><Relationship Id="rId13" Type="http://schemas.openxmlformats.org/officeDocument/2006/relationships/slide" Target="slides/slide54.xml"/><Relationship Id="rId3" Type="http://schemas.openxmlformats.org/officeDocument/2006/relationships/slide" Target="slides/slide44.xml"/><Relationship Id="rId7" Type="http://schemas.openxmlformats.org/officeDocument/2006/relationships/slide" Target="slides/slide48.xml"/><Relationship Id="rId12" Type="http://schemas.openxmlformats.org/officeDocument/2006/relationships/slide" Target="slides/slide53.xml"/><Relationship Id="rId17" Type="http://schemas.openxmlformats.org/officeDocument/2006/relationships/slide" Target="slides/slide97.xml"/><Relationship Id="rId2" Type="http://schemas.openxmlformats.org/officeDocument/2006/relationships/slide" Target="slides/slide43.xml"/><Relationship Id="rId16" Type="http://schemas.openxmlformats.org/officeDocument/2006/relationships/slide" Target="slides/slide57.xml"/><Relationship Id="rId1" Type="http://schemas.openxmlformats.org/officeDocument/2006/relationships/slide" Target="slides/slide17.xml"/><Relationship Id="rId6" Type="http://schemas.openxmlformats.org/officeDocument/2006/relationships/slide" Target="slides/slide47.xml"/><Relationship Id="rId11" Type="http://schemas.openxmlformats.org/officeDocument/2006/relationships/slide" Target="slides/slide52.xml"/><Relationship Id="rId5" Type="http://schemas.openxmlformats.org/officeDocument/2006/relationships/slide" Target="slides/slide46.xml"/><Relationship Id="rId15" Type="http://schemas.openxmlformats.org/officeDocument/2006/relationships/slide" Target="slides/slide56.xml"/><Relationship Id="rId10" Type="http://schemas.openxmlformats.org/officeDocument/2006/relationships/slide" Target="slides/slide51.xml"/><Relationship Id="rId4" Type="http://schemas.openxmlformats.org/officeDocument/2006/relationships/slide" Target="slides/slide45.xml"/><Relationship Id="rId9" Type="http://schemas.openxmlformats.org/officeDocument/2006/relationships/slide" Target="slides/slide50.xml"/><Relationship Id="rId14"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A90342-94E2-4ED0-BE43-6E5F76B05F0F}"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DC8B66D8-B888-4BEE-9845-5EB6DFA590F7}">
      <dgm:prSet phldrT="[文本]"/>
      <dgm:spPr/>
      <dgm:t>
        <a:bodyPr/>
        <a:lstStyle/>
        <a:p>
          <a:r>
            <a:rPr lang="zh-CN" altLang="en-US" b="1" dirty="0" smtClean="0">
              <a:solidFill>
                <a:srgbClr val="C00000"/>
              </a:solidFill>
            </a:rPr>
            <a:t>设备</a:t>
          </a:r>
          <a:endParaRPr lang="zh-CN" altLang="en-US" b="1" dirty="0">
            <a:solidFill>
              <a:srgbClr val="C00000"/>
            </a:solidFill>
          </a:endParaRPr>
        </a:p>
      </dgm:t>
    </dgm:pt>
    <dgm:pt modelId="{09CD5379-4DD2-4E21-B50D-12D77B6094AF}" type="parTrans" cxnId="{8088FAB4-DDA5-4222-B6E9-A9102FCBFF18}">
      <dgm:prSet/>
      <dgm:spPr/>
      <dgm:t>
        <a:bodyPr/>
        <a:lstStyle/>
        <a:p>
          <a:endParaRPr lang="zh-CN" altLang="en-US"/>
        </a:p>
      </dgm:t>
    </dgm:pt>
    <dgm:pt modelId="{F735C3E1-DB65-4942-B502-D95A9E99ABB1}" type="sibTrans" cxnId="{8088FAB4-DDA5-4222-B6E9-A9102FCBFF18}">
      <dgm:prSet/>
      <dgm:spPr/>
      <dgm:t>
        <a:bodyPr/>
        <a:lstStyle/>
        <a:p>
          <a:endParaRPr lang="zh-CN" altLang="en-US"/>
        </a:p>
      </dgm:t>
    </dgm:pt>
    <dgm:pt modelId="{EA6A9E8E-7FA7-4527-8AE0-0C5D4DDED658}">
      <dgm:prSet phldrT="[文本]"/>
      <dgm:spPr/>
      <dgm:t>
        <a:bodyPr/>
        <a:lstStyle/>
        <a:p>
          <a:r>
            <a:rPr lang="zh-CN" altLang="en-US" b="1" dirty="0" smtClean="0">
              <a:solidFill>
                <a:srgbClr val="C00000"/>
              </a:solidFill>
            </a:rPr>
            <a:t>生产线</a:t>
          </a:r>
          <a:endParaRPr lang="zh-CN" altLang="en-US" b="1" dirty="0">
            <a:solidFill>
              <a:srgbClr val="C00000"/>
            </a:solidFill>
          </a:endParaRPr>
        </a:p>
      </dgm:t>
    </dgm:pt>
    <dgm:pt modelId="{071D6303-F856-44CE-A01E-044778CD9E77}" type="parTrans" cxnId="{4F2B5FF9-9411-47E9-952A-A47915C0E2FB}">
      <dgm:prSet/>
      <dgm:spPr/>
      <dgm:t>
        <a:bodyPr/>
        <a:lstStyle/>
        <a:p>
          <a:endParaRPr lang="zh-CN" altLang="en-US"/>
        </a:p>
      </dgm:t>
    </dgm:pt>
    <dgm:pt modelId="{BAA57B9C-E90C-41A2-BFBF-6F8D51A01AB1}" type="sibTrans" cxnId="{4F2B5FF9-9411-47E9-952A-A47915C0E2FB}">
      <dgm:prSet/>
      <dgm:spPr/>
      <dgm:t>
        <a:bodyPr/>
        <a:lstStyle/>
        <a:p>
          <a:endParaRPr lang="zh-CN" altLang="en-US"/>
        </a:p>
      </dgm:t>
    </dgm:pt>
    <dgm:pt modelId="{527E30E6-BE70-427D-B780-C4DF6D841ED0}">
      <dgm:prSet phldrT="[文本]"/>
      <dgm:spPr/>
      <dgm:t>
        <a:bodyPr/>
        <a:lstStyle/>
        <a:p>
          <a:r>
            <a:rPr lang="zh-CN" altLang="en-US" b="1" dirty="0" smtClean="0">
              <a:solidFill>
                <a:srgbClr val="C00000"/>
              </a:solidFill>
            </a:rPr>
            <a:t>产品</a:t>
          </a:r>
          <a:endParaRPr lang="zh-CN" altLang="en-US" b="1" dirty="0">
            <a:solidFill>
              <a:srgbClr val="C00000"/>
            </a:solidFill>
          </a:endParaRPr>
        </a:p>
      </dgm:t>
    </dgm:pt>
    <dgm:pt modelId="{7B0B615B-8F07-495B-B989-D5DCE21826DC}" type="parTrans" cxnId="{54BA7B3D-2EE3-4CF7-900B-A61251A970B3}">
      <dgm:prSet/>
      <dgm:spPr/>
      <dgm:t>
        <a:bodyPr/>
        <a:lstStyle/>
        <a:p>
          <a:endParaRPr lang="zh-CN" altLang="en-US"/>
        </a:p>
      </dgm:t>
    </dgm:pt>
    <dgm:pt modelId="{2E86A66B-0C99-427F-A205-22F3CDC5DCE0}" type="sibTrans" cxnId="{54BA7B3D-2EE3-4CF7-900B-A61251A970B3}">
      <dgm:prSet/>
      <dgm:spPr/>
      <dgm:t>
        <a:bodyPr/>
        <a:lstStyle/>
        <a:p>
          <a:endParaRPr lang="zh-CN" altLang="en-US"/>
        </a:p>
      </dgm:t>
    </dgm:pt>
    <dgm:pt modelId="{AEBEDCF6-D028-4070-95B9-C3E04DE6CF59}">
      <dgm:prSet phldrT="[文本]"/>
      <dgm:spPr/>
      <dgm:t>
        <a:bodyPr/>
        <a:lstStyle/>
        <a:p>
          <a:r>
            <a:rPr lang="zh-CN" altLang="en-US" b="1" dirty="0" smtClean="0">
              <a:solidFill>
                <a:srgbClr val="C00000"/>
              </a:solidFill>
            </a:rPr>
            <a:t>供应商</a:t>
          </a:r>
          <a:endParaRPr lang="zh-CN" altLang="en-US" b="1" dirty="0">
            <a:solidFill>
              <a:srgbClr val="C00000"/>
            </a:solidFill>
          </a:endParaRPr>
        </a:p>
      </dgm:t>
    </dgm:pt>
    <dgm:pt modelId="{C588C926-7C5E-400C-8826-F41D4E69FCB5}" type="parTrans" cxnId="{68D40E6E-4462-42FF-8758-361E130688E7}">
      <dgm:prSet/>
      <dgm:spPr/>
      <dgm:t>
        <a:bodyPr/>
        <a:lstStyle/>
        <a:p>
          <a:endParaRPr lang="zh-CN" altLang="en-US"/>
        </a:p>
      </dgm:t>
    </dgm:pt>
    <dgm:pt modelId="{E29600C8-CB41-47E2-A2D4-9E2DCE54E057}" type="sibTrans" cxnId="{68D40E6E-4462-42FF-8758-361E130688E7}">
      <dgm:prSet/>
      <dgm:spPr/>
      <dgm:t>
        <a:bodyPr/>
        <a:lstStyle/>
        <a:p>
          <a:endParaRPr lang="zh-CN" altLang="en-US"/>
        </a:p>
      </dgm:t>
    </dgm:pt>
    <dgm:pt modelId="{BE098382-BE47-4807-BCE3-DA8AE4238011}">
      <dgm:prSet phldrT="[文本]"/>
      <dgm:spPr/>
      <dgm:t>
        <a:bodyPr/>
        <a:lstStyle/>
        <a:p>
          <a:r>
            <a:rPr lang="zh-CN" altLang="en-US" b="1" dirty="0" smtClean="0">
              <a:solidFill>
                <a:srgbClr val="C00000"/>
              </a:solidFill>
            </a:rPr>
            <a:t>工厂</a:t>
          </a:r>
          <a:endParaRPr lang="zh-CN" altLang="en-US" b="1" dirty="0">
            <a:solidFill>
              <a:srgbClr val="C00000"/>
            </a:solidFill>
          </a:endParaRPr>
        </a:p>
      </dgm:t>
    </dgm:pt>
    <dgm:pt modelId="{BC5E4E42-114C-4501-8960-36971DAABD02}" type="parTrans" cxnId="{3100CA1A-996A-43AF-A8FA-FAAEF70F3AD4}">
      <dgm:prSet/>
      <dgm:spPr/>
      <dgm:t>
        <a:bodyPr/>
        <a:lstStyle/>
        <a:p>
          <a:endParaRPr lang="zh-CN" altLang="en-US"/>
        </a:p>
      </dgm:t>
    </dgm:pt>
    <dgm:pt modelId="{887C85CF-5EAE-4540-9A82-5A5CEFD72B5D}" type="sibTrans" cxnId="{3100CA1A-996A-43AF-A8FA-FAAEF70F3AD4}">
      <dgm:prSet/>
      <dgm:spPr/>
      <dgm:t>
        <a:bodyPr/>
        <a:lstStyle/>
        <a:p>
          <a:endParaRPr lang="zh-CN" altLang="en-US"/>
        </a:p>
      </dgm:t>
    </dgm:pt>
    <dgm:pt modelId="{1DBF798C-8157-4A3E-BBE0-CD85369DA77C}">
      <dgm:prSet phldrT="[文本]"/>
      <dgm:spPr/>
      <dgm:t>
        <a:bodyPr/>
        <a:lstStyle/>
        <a:p>
          <a:r>
            <a:rPr lang="zh-CN" altLang="en-US" b="1" dirty="0" smtClean="0">
              <a:solidFill>
                <a:srgbClr val="C00000"/>
              </a:solidFill>
            </a:rPr>
            <a:t>客户</a:t>
          </a:r>
          <a:endParaRPr lang="zh-CN" altLang="en-US" b="1" dirty="0">
            <a:solidFill>
              <a:srgbClr val="C00000"/>
            </a:solidFill>
          </a:endParaRPr>
        </a:p>
      </dgm:t>
    </dgm:pt>
    <dgm:pt modelId="{B7619C8E-4E88-4F5A-9D92-E18CDA810F5D}" type="parTrans" cxnId="{7FA5B1E0-630A-455D-98BE-9006CBE9BA51}">
      <dgm:prSet/>
      <dgm:spPr/>
      <dgm:t>
        <a:bodyPr/>
        <a:lstStyle/>
        <a:p>
          <a:endParaRPr lang="zh-CN" altLang="en-US"/>
        </a:p>
      </dgm:t>
    </dgm:pt>
    <dgm:pt modelId="{DA851745-F565-4BFC-985B-F7ACBAEFDAE8}" type="sibTrans" cxnId="{7FA5B1E0-630A-455D-98BE-9006CBE9BA51}">
      <dgm:prSet/>
      <dgm:spPr/>
      <dgm:t>
        <a:bodyPr/>
        <a:lstStyle/>
        <a:p>
          <a:endParaRPr lang="zh-CN" altLang="en-US"/>
        </a:p>
      </dgm:t>
    </dgm:pt>
    <dgm:pt modelId="{5F1BE181-53F9-47C7-A1EC-EC46837A66D9}" type="pres">
      <dgm:prSet presAssocID="{D4A90342-94E2-4ED0-BE43-6E5F76B05F0F}" presName="cycle" presStyleCnt="0">
        <dgm:presLayoutVars>
          <dgm:dir/>
          <dgm:resizeHandles val="exact"/>
        </dgm:presLayoutVars>
      </dgm:prSet>
      <dgm:spPr/>
      <dgm:t>
        <a:bodyPr/>
        <a:lstStyle/>
        <a:p>
          <a:endParaRPr lang="zh-CN" altLang="en-US"/>
        </a:p>
      </dgm:t>
    </dgm:pt>
    <dgm:pt modelId="{DAB231AF-69FF-4A29-A25D-137D16E9948D}" type="pres">
      <dgm:prSet presAssocID="{DC8B66D8-B888-4BEE-9845-5EB6DFA590F7}" presName="node" presStyleLbl="node1" presStyleIdx="0" presStyleCnt="6">
        <dgm:presLayoutVars>
          <dgm:bulletEnabled val="1"/>
        </dgm:presLayoutVars>
      </dgm:prSet>
      <dgm:spPr/>
      <dgm:t>
        <a:bodyPr/>
        <a:lstStyle/>
        <a:p>
          <a:endParaRPr lang="zh-CN" altLang="en-US"/>
        </a:p>
      </dgm:t>
    </dgm:pt>
    <dgm:pt modelId="{F26FCAE4-D700-42FC-ADF8-E83A82B1F9CC}" type="pres">
      <dgm:prSet presAssocID="{DC8B66D8-B888-4BEE-9845-5EB6DFA590F7}" presName="spNode" presStyleCnt="0"/>
      <dgm:spPr/>
    </dgm:pt>
    <dgm:pt modelId="{31C043EE-2852-42A7-B329-180453174542}" type="pres">
      <dgm:prSet presAssocID="{F735C3E1-DB65-4942-B502-D95A9E99ABB1}" presName="sibTrans" presStyleLbl="sibTrans1D1" presStyleIdx="0" presStyleCnt="6"/>
      <dgm:spPr/>
      <dgm:t>
        <a:bodyPr/>
        <a:lstStyle/>
        <a:p>
          <a:endParaRPr lang="zh-CN" altLang="en-US"/>
        </a:p>
      </dgm:t>
    </dgm:pt>
    <dgm:pt modelId="{87B0137C-9292-4BBD-A5BD-3F9928F8A1E6}" type="pres">
      <dgm:prSet presAssocID="{EA6A9E8E-7FA7-4527-8AE0-0C5D4DDED658}" presName="node" presStyleLbl="node1" presStyleIdx="1" presStyleCnt="6">
        <dgm:presLayoutVars>
          <dgm:bulletEnabled val="1"/>
        </dgm:presLayoutVars>
      </dgm:prSet>
      <dgm:spPr/>
      <dgm:t>
        <a:bodyPr/>
        <a:lstStyle/>
        <a:p>
          <a:endParaRPr lang="zh-CN" altLang="en-US"/>
        </a:p>
      </dgm:t>
    </dgm:pt>
    <dgm:pt modelId="{9B0F77EF-0261-45CF-9A42-C9CD5A6B9CB2}" type="pres">
      <dgm:prSet presAssocID="{EA6A9E8E-7FA7-4527-8AE0-0C5D4DDED658}" presName="spNode" presStyleCnt="0"/>
      <dgm:spPr/>
    </dgm:pt>
    <dgm:pt modelId="{79D0CD13-6CCE-4BFB-9B55-FC15E70E564C}" type="pres">
      <dgm:prSet presAssocID="{BAA57B9C-E90C-41A2-BFBF-6F8D51A01AB1}" presName="sibTrans" presStyleLbl="sibTrans1D1" presStyleIdx="1" presStyleCnt="6"/>
      <dgm:spPr/>
      <dgm:t>
        <a:bodyPr/>
        <a:lstStyle/>
        <a:p>
          <a:endParaRPr lang="zh-CN" altLang="en-US"/>
        </a:p>
      </dgm:t>
    </dgm:pt>
    <dgm:pt modelId="{EC290CCD-1B95-4B55-93EF-319A9529D821}" type="pres">
      <dgm:prSet presAssocID="{527E30E6-BE70-427D-B780-C4DF6D841ED0}" presName="node" presStyleLbl="node1" presStyleIdx="2" presStyleCnt="6">
        <dgm:presLayoutVars>
          <dgm:bulletEnabled val="1"/>
        </dgm:presLayoutVars>
      </dgm:prSet>
      <dgm:spPr/>
      <dgm:t>
        <a:bodyPr/>
        <a:lstStyle/>
        <a:p>
          <a:endParaRPr lang="zh-CN" altLang="en-US"/>
        </a:p>
      </dgm:t>
    </dgm:pt>
    <dgm:pt modelId="{D4C95587-EE01-42FA-B04D-D6745C167FE0}" type="pres">
      <dgm:prSet presAssocID="{527E30E6-BE70-427D-B780-C4DF6D841ED0}" presName="spNode" presStyleCnt="0"/>
      <dgm:spPr/>
    </dgm:pt>
    <dgm:pt modelId="{3D3BA8E0-2A9A-4416-A7C5-485683618303}" type="pres">
      <dgm:prSet presAssocID="{2E86A66B-0C99-427F-A205-22F3CDC5DCE0}" presName="sibTrans" presStyleLbl="sibTrans1D1" presStyleIdx="2" presStyleCnt="6"/>
      <dgm:spPr/>
      <dgm:t>
        <a:bodyPr/>
        <a:lstStyle/>
        <a:p>
          <a:endParaRPr lang="zh-CN" altLang="en-US"/>
        </a:p>
      </dgm:t>
    </dgm:pt>
    <dgm:pt modelId="{D2A1C5D6-AE49-4B2D-A85F-AC62630419D8}" type="pres">
      <dgm:prSet presAssocID="{AEBEDCF6-D028-4070-95B9-C3E04DE6CF59}" presName="node" presStyleLbl="node1" presStyleIdx="3" presStyleCnt="6">
        <dgm:presLayoutVars>
          <dgm:bulletEnabled val="1"/>
        </dgm:presLayoutVars>
      </dgm:prSet>
      <dgm:spPr/>
      <dgm:t>
        <a:bodyPr/>
        <a:lstStyle/>
        <a:p>
          <a:endParaRPr lang="zh-CN" altLang="en-US"/>
        </a:p>
      </dgm:t>
    </dgm:pt>
    <dgm:pt modelId="{F7293AEE-033A-4451-8EF6-89DF18A9DF7B}" type="pres">
      <dgm:prSet presAssocID="{AEBEDCF6-D028-4070-95B9-C3E04DE6CF59}" presName="spNode" presStyleCnt="0"/>
      <dgm:spPr/>
    </dgm:pt>
    <dgm:pt modelId="{4454FB12-C4BA-429B-932D-2443DBAEEFED}" type="pres">
      <dgm:prSet presAssocID="{E29600C8-CB41-47E2-A2D4-9E2DCE54E057}" presName="sibTrans" presStyleLbl="sibTrans1D1" presStyleIdx="3" presStyleCnt="6"/>
      <dgm:spPr/>
      <dgm:t>
        <a:bodyPr/>
        <a:lstStyle/>
        <a:p>
          <a:endParaRPr lang="zh-CN" altLang="en-US"/>
        </a:p>
      </dgm:t>
    </dgm:pt>
    <dgm:pt modelId="{8A8CF10F-21F0-4B57-9D51-F347DCFCD877}" type="pres">
      <dgm:prSet presAssocID="{BE098382-BE47-4807-BCE3-DA8AE4238011}" presName="node" presStyleLbl="node1" presStyleIdx="4" presStyleCnt="6">
        <dgm:presLayoutVars>
          <dgm:bulletEnabled val="1"/>
        </dgm:presLayoutVars>
      </dgm:prSet>
      <dgm:spPr/>
      <dgm:t>
        <a:bodyPr/>
        <a:lstStyle/>
        <a:p>
          <a:endParaRPr lang="zh-CN" altLang="en-US"/>
        </a:p>
      </dgm:t>
    </dgm:pt>
    <dgm:pt modelId="{411D1E4A-0489-445F-AAC6-64C347CD14C1}" type="pres">
      <dgm:prSet presAssocID="{BE098382-BE47-4807-BCE3-DA8AE4238011}" presName="spNode" presStyleCnt="0"/>
      <dgm:spPr/>
    </dgm:pt>
    <dgm:pt modelId="{BEBCD9B8-0246-4BE1-8D9E-9735C147CE6C}" type="pres">
      <dgm:prSet presAssocID="{887C85CF-5EAE-4540-9A82-5A5CEFD72B5D}" presName="sibTrans" presStyleLbl="sibTrans1D1" presStyleIdx="4" presStyleCnt="6"/>
      <dgm:spPr/>
      <dgm:t>
        <a:bodyPr/>
        <a:lstStyle/>
        <a:p>
          <a:endParaRPr lang="zh-CN" altLang="en-US"/>
        </a:p>
      </dgm:t>
    </dgm:pt>
    <dgm:pt modelId="{584A12D9-3EFC-46C1-A6CA-99809346BE4C}" type="pres">
      <dgm:prSet presAssocID="{1DBF798C-8157-4A3E-BBE0-CD85369DA77C}" presName="node" presStyleLbl="node1" presStyleIdx="5" presStyleCnt="6">
        <dgm:presLayoutVars>
          <dgm:bulletEnabled val="1"/>
        </dgm:presLayoutVars>
      </dgm:prSet>
      <dgm:spPr/>
      <dgm:t>
        <a:bodyPr/>
        <a:lstStyle/>
        <a:p>
          <a:endParaRPr lang="zh-CN" altLang="en-US"/>
        </a:p>
      </dgm:t>
    </dgm:pt>
    <dgm:pt modelId="{B5E9D3EE-91D6-4AE5-83B7-673EF5F6FD55}" type="pres">
      <dgm:prSet presAssocID="{1DBF798C-8157-4A3E-BBE0-CD85369DA77C}" presName="spNode" presStyleCnt="0"/>
      <dgm:spPr/>
    </dgm:pt>
    <dgm:pt modelId="{F20BC911-0BAD-46A1-B53D-EB39D38E20CC}" type="pres">
      <dgm:prSet presAssocID="{DA851745-F565-4BFC-985B-F7ACBAEFDAE8}" presName="sibTrans" presStyleLbl="sibTrans1D1" presStyleIdx="5" presStyleCnt="6"/>
      <dgm:spPr/>
      <dgm:t>
        <a:bodyPr/>
        <a:lstStyle/>
        <a:p>
          <a:endParaRPr lang="zh-CN" altLang="en-US"/>
        </a:p>
      </dgm:t>
    </dgm:pt>
  </dgm:ptLst>
  <dgm:cxnLst>
    <dgm:cxn modelId="{3100CA1A-996A-43AF-A8FA-FAAEF70F3AD4}" srcId="{D4A90342-94E2-4ED0-BE43-6E5F76B05F0F}" destId="{BE098382-BE47-4807-BCE3-DA8AE4238011}" srcOrd="4" destOrd="0" parTransId="{BC5E4E42-114C-4501-8960-36971DAABD02}" sibTransId="{887C85CF-5EAE-4540-9A82-5A5CEFD72B5D}"/>
    <dgm:cxn modelId="{8088FAB4-DDA5-4222-B6E9-A9102FCBFF18}" srcId="{D4A90342-94E2-4ED0-BE43-6E5F76B05F0F}" destId="{DC8B66D8-B888-4BEE-9845-5EB6DFA590F7}" srcOrd="0" destOrd="0" parTransId="{09CD5379-4DD2-4E21-B50D-12D77B6094AF}" sibTransId="{F735C3E1-DB65-4942-B502-D95A9E99ABB1}"/>
    <dgm:cxn modelId="{401D3BCB-B95A-4877-9EAB-A4C067210875}" type="presOf" srcId="{2E86A66B-0C99-427F-A205-22F3CDC5DCE0}" destId="{3D3BA8E0-2A9A-4416-A7C5-485683618303}" srcOrd="0" destOrd="0" presId="urn:microsoft.com/office/officeart/2005/8/layout/cycle6"/>
    <dgm:cxn modelId="{EFD0B040-55D4-43D9-B142-A08301E0E2E6}" type="presOf" srcId="{AEBEDCF6-D028-4070-95B9-C3E04DE6CF59}" destId="{D2A1C5D6-AE49-4B2D-A85F-AC62630419D8}" srcOrd="0" destOrd="0" presId="urn:microsoft.com/office/officeart/2005/8/layout/cycle6"/>
    <dgm:cxn modelId="{26CCD02E-6864-41AB-93A0-E49DE00FC2AA}" type="presOf" srcId="{EA6A9E8E-7FA7-4527-8AE0-0C5D4DDED658}" destId="{87B0137C-9292-4BBD-A5BD-3F9928F8A1E6}" srcOrd="0" destOrd="0" presId="urn:microsoft.com/office/officeart/2005/8/layout/cycle6"/>
    <dgm:cxn modelId="{6FB0D19B-917F-4008-8B0F-99DC2B42301D}" type="presOf" srcId="{887C85CF-5EAE-4540-9A82-5A5CEFD72B5D}" destId="{BEBCD9B8-0246-4BE1-8D9E-9735C147CE6C}" srcOrd="0" destOrd="0" presId="urn:microsoft.com/office/officeart/2005/8/layout/cycle6"/>
    <dgm:cxn modelId="{EEB66488-3ACB-47AE-9B99-4E51D95D4BA8}" type="presOf" srcId="{F735C3E1-DB65-4942-B502-D95A9E99ABB1}" destId="{31C043EE-2852-42A7-B329-180453174542}" srcOrd="0" destOrd="0" presId="urn:microsoft.com/office/officeart/2005/8/layout/cycle6"/>
    <dgm:cxn modelId="{EC984A6B-84EB-403F-8A6D-CDA99B981DD8}" type="presOf" srcId="{1DBF798C-8157-4A3E-BBE0-CD85369DA77C}" destId="{584A12D9-3EFC-46C1-A6CA-99809346BE4C}" srcOrd="0" destOrd="0" presId="urn:microsoft.com/office/officeart/2005/8/layout/cycle6"/>
    <dgm:cxn modelId="{8369234C-1822-4973-A38B-D1B7E13F31C0}" type="presOf" srcId="{DA851745-F565-4BFC-985B-F7ACBAEFDAE8}" destId="{F20BC911-0BAD-46A1-B53D-EB39D38E20CC}" srcOrd="0" destOrd="0" presId="urn:microsoft.com/office/officeart/2005/8/layout/cycle6"/>
    <dgm:cxn modelId="{247CA14D-1B8B-4C73-8C87-8A03DCD71A7C}" type="presOf" srcId="{D4A90342-94E2-4ED0-BE43-6E5F76B05F0F}" destId="{5F1BE181-53F9-47C7-A1EC-EC46837A66D9}" srcOrd="0" destOrd="0" presId="urn:microsoft.com/office/officeart/2005/8/layout/cycle6"/>
    <dgm:cxn modelId="{7FA5B1E0-630A-455D-98BE-9006CBE9BA51}" srcId="{D4A90342-94E2-4ED0-BE43-6E5F76B05F0F}" destId="{1DBF798C-8157-4A3E-BBE0-CD85369DA77C}" srcOrd="5" destOrd="0" parTransId="{B7619C8E-4E88-4F5A-9D92-E18CDA810F5D}" sibTransId="{DA851745-F565-4BFC-985B-F7ACBAEFDAE8}"/>
    <dgm:cxn modelId="{7AC7137D-DFDD-4662-A863-A007248B4F57}" type="presOf" srcId="{527E30E6-BE70-427D-B780-C4DF6D841ED0}" destId="{EC290CCD-1B95-4B55-93EF-319A9529D821}" srcOrd="0" destOrd="0" presId="urn:microsoft.com/office/officeart/2005/8/layout/cycle6"/>
    <dgm:cxn modelId="{68D40E6E-4462-42FF-8758-361E130688E7}" srcId="{D4A90342-94E2-4ED0-BE43-6E5F76B05F0F}" destId="{AEBEDCF6-D028-4070-95B9-C3E04DE6CF59}" srcOrd="3" destOrd="0" parTransId="{C588C926-7C5E-400C-8826-F41D4E69FCB5}" sibTransId="{E29600C8-CB41-47E2-A2D4-9E2DCE54E057}"/>
    <dgm:cxn modelId="{E45D97D4-36F8-41C7-BED4-0F7EBBA625A3}" type="presOf" srcId="{E29600C8-CB41-47E2-A2D4-9E2DCE54E057}" destId="{4454FB12-C4BA-429B-932D-2443DBAEEFED}" srcOrd="0" destOrd="0" presId="urn:microsoft.com/office/officeart/2005/8/layout/cycle6"/>
    <dgm:cxn modelId="{7E0A0F97-DE6F-4C29-863F-610D5EDFCFB5}" type="presOf" srcId="{BAA57B9C-E90C-41A2-BFBF-6F8D51A01AB1}" destId="{79D0CD13-6CCE-4BFB-9B55-FC15E70E564C}" srcOrd="0" destOrd="0" presId="urn:microsoft.com/office/officeart/2005/8/layout/cycle6"/>
    <dgm:cxn modelId="{914160B4-E20C-4843-820A-A9D46C023BED}" type="presOf" srcId="{BE098382-BE47-4807-BCE3-DA8AE4238011}" destId="{8A8CF10F-21F0-4B57-9D51-F347DCFCD877}" srcOrd="0" destOrd="0" presId="urn:microsoft.com/office/officeart/2005/8/layout/cycle6"/>
    <dgm:cxn modelId="{54BA7B3D-2EE3-4CF7-900B-A61251A970B3}" srcId="{D4A90342-94E2-4ED0-BE43-6E5F76B05F0F}" destId="{527E30E6-BE70-427D-B780-C4DF6D841ED0}" srcOrd="2" destOrd="0" parTransId="{7B0B615B-8F07-495B-B989-D5DCE21826DC}" sibTransId="{2E86A66B-0C99-427F-A205-22F3CDC5DCE0}"/>
    <dgm:cxn modelId="{4F2B5FF9-9411-47E9-952A-A47915C0E2FB}" srcId="{D4A90342-94E2-4ED0-BE43-6E5F76B05F0F}" destId="{EA6A9E8E-7FA7-4527-8AE0-0C5D4DDED658}" srcOrd="1" destOrd="0" parTransId="{071D6303-F856-44CE-A01E-044778CD9E77}" sibTransId="{BAA57B9C-E90C-41A2-BFBF-6F8D51A01AB1}"/>
    <dgm:cxn modelId="{C9394783-FECD-4BD7-889C-F9BEA851324A}" type="presOf" srcId="{DC8B66D8-B888-4BEE-9845-5EB6DFA590F7}" destId="{DAB231AF-69FF-4A29-A25D-137D16E9948D}" srcOrd="0" destOrd="0" presId="urn:microsoft.com/office/officeart/2005/8/layout/cycle6"/>
    <dgm:cxn modelId="{DB49B60A-CA1C-4469-9880-3CDC0A37D7B5}" type="presParOf" srcId="{5F1BE181-53F9-47C7-A1EC-EC46837A66D9}" destId="{DAB231AF-69FF-4A29-A25D-137D16E9948D}" srcOrd="0" destOrd="0" presId="urn:microsoft.com/office/officeart/2005/8/layout/cycle6"/>
    <dgm:cxn modelId="{21BD1A06-5990-4727-B46C-7336955501B4}" type="presParOf" srcId="{5F1BE181-53F9-47C7-A1EC-EC46837A66D9}" destId="{F26FCAE4-D700-42FC-ADF8-E83A82B1F9CC}" srcOrd="1" destOrd="0" presId="urn:microsoft.com/office/officeart/2005/8/layout/cycle6"/>
    <dgm:cxn modelId="{8C4A8D78-75F5-400F-A8A1-1D9CFA2D529A}" type="presParOf" srcId="{5F1BE181-53F9-47C7-A1EC-EC46837A66D9}" destId="{31C043EE-2852-42A7-B329-180453174542}" srcOrd="2" destOrd="0" presId="urn:microsoft.com/office/officeart/2005/8/layout/cycle6"/>
    <dgm:cxn modelId="{C5F02490-40BE-42D6-ADD1-4FDCDCA9CC57}" type="presParOf" srcId="{5F1BE181-53F9-47C7-A1EC-EC46837A66D9}" destId="{87B0137C-9292-4BBD-A5BD-3F9928F8A1E6}" srcOrd="3" destOrd="0" presId="urn:microsoft.com/office/officeart/2005/8/layout/cycle6"/>
    <dgm:cxn modelId="{95B2E19D-7FD0-4F48-B9D1-0579C05E4EB9}" type="presParOf" srcId="{5F1BE181-53F9-47C7-A1EC-EC46837A66D9}" destId="{9B0F77EF-0261-45CF-9A42-C9CD5A6B9CB2}" srcOrd="4" destOrd="0" presId="urn:microsoft.com/office/officeart/2005/8/layout/cycle6"/>
    <dgm:cxn modelId="{5C988B94-843A-4E92-963B-5055EA917FA0}" type="presParOf" srcId="{5F1BE181-53F9-47C7-A1EC-EC46837A66D9}" destId="{79D0CD13-6CCE-4BFB-9B55-FC15E70E564C}" srcOrd="5" destOrd="0" presId="urn:microsoft.com/office/officeart/2005/8/layout/cycle6"/>
    <dgm:cxn modelId="{EBA23825-F6D2-4C57-8663-793AAC6A9961}" type="presParOf" srcId="{5F1BE181-53F9-47C7-A1EC-EC46837A66D9}" destId="{EC290CCD-1B95-4B55-93EF-319A9529D821}" srcOrd="6" destOrd="0" presId="urn:microsoft.com/office/officeart/2005/8/layout/cycle6"/>
    <dgm:cxn modelId="{66A6DD1B-54E2-4919-A0C6-673E164190A8}" type="presParOf" srcId="{5F1BE181-53F9-47C7-A1EC-EC46837A66D9}" destId="{D4C95587-EE01-42FA-B04D-D6745C167FE0}" srcOrd="7" destOrd="0" presId="urn:microsoft.com/office/officeart/2005/8/layout/cycle6"/>
    <dgm:cxn modelId="{70522D8D-096B-48CD-97AF-87B400574A74}" type="presParOf" srcId="{5F1BE181-53F9-47C7-A1EC-EC46837A66D9}" destId="{3D3BA8E0-2A9A-4416-A7C5-485683618303}" srcOrd="8" destOrd="0" presId="urn:microsoft.com/office/officeart/2005/8/layout/cycle6"/>
    <dgm:cxn modelId="{F3CBD5B5-AAAF-4FA7-9A99-B0467A02B0A7}" type="presParOf" srcId="{5F1BE181-53F9-47C7-A1EC-EC46837A66D9}" destId="{D2A1C5D6-AE49-4B2D-A85F-AC62630419D8}" srcOrd="9" destOrd="0" presId="urn:microsoft.com/office/officeart/2005/8/layout/cycle6"/>
    <dgm:cxn modelId="{9BB4A013-FD98-48A8-ACD2-85761E73F8BA}" type="presParOf" srcId="{5F1BE181-53F9-47C7-A1EC-EC46837A66D9}" destId="{F7293AEE-033A-4451-8EF6-89DF18A9DF7B}" srcOrd="10" destOrd="0" presId="urn:microsoft.com/office/officeart/2005/8/layout/cycle6"/>
    <dgm:cxn modelId="{AD994189-9D02-4757-A6DC-9BF4A52FFFAE}" type="presParOf" srcId="{5F1BE181-53F9-47C7-A1EC-EC46837A66D9}" destId="{4454FB12-C4BA-429B-932D-2443DBAEEFED}" srcOrd="11" destOrd="0" presId="urn:microsoft.com/office/officeart/2005/8/layout/cycle6"/>
    <dgm:cxn modelId="{29CD25A3-76AF-4C1A-A6D4-15952DFCC24E}" type="presParOf" srcId="{5F1BE181-53F9-47C7-A1EC-EC46837A66D9}" destId="{8A8CF10F-21F0-4B57-9D51-F347DCFCD877}" srcOrd="12" destOrd="0" presId="urn:microsoft.com/office/officeart/2005/8/layout/cycle6"/>
    <dgm:cxn modelId="{63ACB9D7-17EA-4DC9-A376-60AC8FD45115}" type="presParOf" srcId="{5F1BE181-53F9-47C7-A1EC-EC46837A66D9}" destId="{411D1E4A-0489-445F-AAC6-64C347CD14C1}" srcOrd="13" destOrd="0" presId="urn:microsoft.com/office/officeart/2005/8/layout/cycle6"/>
    <dgm:cxn modelId="{4EF25BDC-4D86-4A4A-B36A-FF557959E435}" type="presParOf" srcId="{5F1BE181-53F9-47C7-A1EC-EC46837A66D9}" destId="{BEBCD9B8-0246-4BE1-8D9E-9735C147CE6C}" srcOrd="14" destOrd="0" presId="urn:microsoft.com/office/officeart/2005/8/layout/cycle6"/>
    <dgm:cxn modelId="{8CB6107E-9F9F-4787-953A-6AE34B65A723}" type="presParOf" srcId="{5F1BE181-53F9-47C7-A1EC-EC46837A66D9}" destId="{584A12D9-3EFC-46C1-A6CA-99809346BE4C}" srcOrd="15" destOrd="0" presId="urn:microsoft.com/office/officeart/2005/8/layout/cycle6"/>
    <dgm:cxn modelId="{9BC9C0F6-4904-4E88-A098-AB7EF5C0C3FD}" type="presParOf" srcId="{5F1BE181-53F9-47C7-A1EC-EC46837A66D9}" destId="{B5E9D3EE-91D6-4AE5-83B7-673EF5F6FD55}" srcOrd="16" destOrd="0" presId="urn:microsoft.com/office/officeart/2005/8/layout/cycle6"/>
    <dgm:cxn modelId="{D491D84C-3B25-4BE0-BFA0-910C962692E0}" type="presParOf" srcId="{5F1BE181-53F9-47C7-A1EC-EC46837A66D9}" destId="{F20BC911-0BAD-46A1-B53D-EB39D38E20CC}" srcOrd="17" destOrd="0" presId="urn:microsoft.com/office/officeart/2005/8/layout/cycle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4295AB-7CB9-4C78-A8C9-D75FB370CB3C}" type="doc">
      <dgm:prSet loTypeId="urn:microsoft.com/office/officeart/2005/8/layout/vList3" loCatId="list" qsTypeId="urn:microsoft.com/office/officeart/2005/8/quickstyle/simple1" qsCatId="simple" csTypeId="urn:microsoft.com/office/officeart/2005/8/colors/accent1_2" csCatId="accent1" phldr="1"/>
      <dgm:spPr/>
    </dgm:pt>
    <dgm:pt modelId="{52F85A02-4DC3-45CE-B16B-6938ABFD1DED}">
      <dgm:prSet phldrT="[文本]"/>
      <dgm:spPr/>
      <dgm:t>
        <a:bodyPr/>
        <a:lstStyle/>
        <a:p>
          <a:r>
            <a:rPr lang="en-US" b="1" dirty="0" smtClean="0">
              <a:solidFill>
                <a:srgbClr val="C00000"/>
              </a:solidFill>
            </a:rPr>
            <a:t>“</a:t>
          </a:r>
          <a:r>
            <a:rPr lang="zh-CN" b="1" dirty="0" smtClean="0">
              <a:solidFill>
                <a:srgbClr val="C00000"/>
              </a:solidFill>
            </a:rPr>
            <a:t>人脑分析判断</a:t>
          </a:r>
          <a:r>
            <a:rPr lang="en-US" b="1" dirty="0" smtClean="0">
              <a:solidFill>
                <a:srgbClr val="C00000"/>
              </a:solidFill>
            </a:rPr>
            <a:t>+</a:t>
          </a:r>
          <a:r>
            <a:rPr lang="zh-CN" b="1" dirty="0" smtClean="0">
              <a:solidFill>
                <a:srgbClr val="C00000"/>
              </a:solidFill>
            </a:rPr>
            <a:t>机器生产制造</a:t>
          </a:r>
          <a:r>
            <a:rPr lang="en-US" b="1" dirty="0" smtClean="0">
              <a:solidFill>
                <a:srgbClr val="C00000"/>
              </a:solidFill>
            </a:rPr>
            <a:t>”</a:t>
          </a:r>
          <a:r>
            <a:rPr lang="zh-CN" altLang="en-US" b="1" dirty="0" smtClean="0">
              <a:solidFill>
                <a:srgbClr val="C00000"/>
              </a:solidFill>
            </a:rPr>
            <a:t>向</a:t>
          </a:r>
          <a:r>
            <a:rPr lang="en-US" b="1" dirty="0" smtClean="0">
              <a:solidFill>
                <a:srgbClr val="C00000"/>
              </a:solidFill>
            </a:rPr>
            <a:t>“</a:t>
          </a:r>
          <a:r>
            <a:rPr lang="zh-CN" b="1" dirty="0" smtClean="0">
              <a:solidFill>
                <a:srgbClr val="C00000"/>
              </a:solidFill>
            </a:rPr>
            <a:t>机器分析判断</a:t>
          </a:r>
          <a:r>
            <a:rPr lang="en-US" b="1" dirty="0" smtClean="0">
              <a:solidFill>
                <a:srgbClr val="C00000"/>
              </a:solidFill>
            </a:rPr>
            <a:t>+</a:t>
          </a:r>
          <a:r>
            <a:rPr lang="zh-CN" b="1" dirty="0" smtClean="0">
              <a:solidFill>
                <a:srgbClr val="C00000"/>
              </a:solidFill>
            </a:rPr>
            <a:t>机器生产制造</a:t>
          </a:r>
          <a:r>
            <a:rPr lang="en-US" b="1" dirty="0" smtClean="0">
              <a:solidFill>
                <a:srgbClr val="C00000"/>
              </a:solidFill>
            </a:rPr>
            <a:t>”</a:t>
          </a:r>
          <a:r>
            <a:rPr lang="zh-CN" altLang="en-US" b="1" dirty="0" smtClean="0">
              <a:solidFill>
                <a:srgbClr val="C00000"/>
              </a:solidFill>
            </a:rPr>
            <a:t>转型</a:t>
          </a:r>
          <a:endParaRPr lang="zh-CN" altLang="en-US" b="1" dirty="0">
            <a:solidFill>
              <a:srgbClr val="C00000"/>
            </a:solidFill>
          </a:endParaRPr>
        </a:p>
      </dgm:t>
    </dgm:pt>
    <dgm:pt modelId="{D79D53F0-DDE0-4C31-BCD0-CC82DFBA02F4}" type="parTrans" cxnId="{A8F44AE1-729B-4219-90D9-36F72295D830}">
      <dgm:prSet/>
      <dgm:spPr/>
      <dgm:t>
        <a:bodyPr/>
        <a:lstStyle/>
        <a:p>
          <a:endParaRPr lang="zh-CN" altLang="en-US"/>
        </a:p>
      </dgm:t>
    </dgm:pt>
    <dgm:pt modelId="{94833939-8D3B-4CCA-A670-AB80DA659EE1}" type="sibTrans" cxnId="{A8F44AE1-729B-4219-90D9-36F72295D830}">
      <dgm:prSet/>
      <dgm:spPr/>
      <dgm:t>
        <a:bodyPr/>
        <a:lstStyle/>
        <a:p>
          <a:endParaRPr lang="zh-CN" altLang="en-US"/>
        </a:p>
      </dgm:t>
    </dgm:pt>
    <dgm:pt modelId="{8232577E-1013-47BA-81AA-3FD4E8463010}">
      <dgm:prSet phldrT="[文本]"/>
      <dgm:spPr/>
      <dgm:t>
        <a:bodyPr/>
        <a:lstStyle/>
        <a:p>
          <a:r>
            <a:rPr lang="zh-CN" b="1" dirty="0" smtClean="0">
              <a:solidFill>
                <a:srgbClr val="C00000"/>
              </a:solidFill>
            </a:rPr>
            <a:t>大规模生产向个性化定制转型</a:t>
          </a:r>
          <a:endParaRPr lang="zh-CN" altLang="en-US" dirty="0">
            <a:solidFill>
              <a:srgbClr val="C00000"/>
            </a:solidFill>
          </a:endParaRPr>
        </a:p>
      </dgm:t>
    </dgm:pt>
    <dgm:pt modelId="{4E8D9E11-E050-4D4D-B9B9-5AE436554294}" type="parTrans" cxnId="{94965850-DE2B-4A7E-8705-CB7E882BA527}">
      <dgm:prSet/>
      <dgm:spPr/>
      <dgm:t>
        <a:bodyPr/>
        <a:lstStyle/>
        <a:p>
          <a:endParaRPr lang="zh-CN" altLang="en-US"/>
        </a:p>
      </dgm:t>
    </dgm:pt>
    <dgm:pt modelId="{BB539AA6-C31D-47A3-9F37-7CA3A1C09A67}" type="sibTrans" cxnId="{94965850-DE2B-4A7E-8705-CB7E882BA527}">
      <dgm:prSet/>
      <dgm:spPr/>
      <dgm:t>
        <a:bodyPr/>
        <a:lstStyle/>
        <a:p>
          <a:endParaRPr lang="zh-CN" altLang="en-US"/>
        </a:p>
      </dgm:t>
    </dgm:pt>
    <dgm:pt modelId="{F426D394-1634-430F-86B0-04FFCD9D57C2}">
      <dgm:prSet phldrT="[文本]"/>
      <dgm:spPr/>
      <dgm:t>
        <a:bodyPr/>
        <a:lstStyle/>
        <a:p>
          <a:r>
            <a:rPr lang="zh-CN" b="1" dirty="0" smtClean="0">
              <a:solidFill>
                <a:srgbClr val="C00000"/>
              </a:solidFill>
            </a:rPr>
            <a:t>生产型制造向服务型制造转型</a:t>
          </a:r>
          <a:endParaRPr lang="zh-CN" altLang="en-US" dirty="0">
            <a:solidFill>
              <a:srgbClr val="C00000"/>
            </a:solidFill>
          </a:endParaRPr>
        </a:p>
      </dgm:t>
    </dgm:pt>
    <dgm:pt modelId="{7E864C00-B952-4F67-A9F4-CA768018EA09}" type="parTrans" cxnId="{5094D85A-5675-485C-BD79-6BDDF300FD93}">
      <dgm:prSet/>
      <dgm:spPr/>
      <dgm:t>
        <a:bodyPr/>
        <a:lstStyle/>
        <a:p>
          <a:endParaRPr lang="zh-CN" altLang="en-US"/>
        </a:p>
      </dgm:t>
    </dgm:pt>
    <dgm:pt modelId="{F42178AE-0074-4C17-84E5-27066D0D9D62}" type="sibTrans" cxnId="{5094D85A-5675-485C-BD79-6BDDF300FD93}">
      <dgm:prSet/>
      <dgm:spPr/>
      <dgm:t>
        <a:bodyPr/>
        <a:lstStyle/>
        <a:p>
          <a:endParaRPr lang="zh-CN" altLang="en-US"/>
        </a:p>
      </dgm:t>
    </dgm:pt>
    <dgm:pt modelId="{068EC690-5B6D-4F81-8CC0-DEEE4548D978}">
      <dgm:prSet phldrT="[文本]"/>
      <dgm:spPr/>
      <dgm:t>
        <a:bodyPr/>
        <a:lstStyle/>
        <a:p>
          <a:r>
            <a:rPr lang="zh-CN" b="1" dirty="0" smtClean="0">
              <a:solidFill>
                <a:srgbClr val="C00000"/>
              </a:solidFill>
            </a:rPr>
            <a:t>要素驱动向创新驱动转型</a:t>
          </a:r>
          <a:endParaRPr lang="zh-CN" altLang="en-US" dirty="0">
            <a:solidFill>
              <a:srgbClr val="C00000"/>
            </a:solidFill>
          </a:endParaRPr>
        </a:p>
      </dgm:t>
    </dgm:pt>
    <dgm:pt modelId="{1F70EA40-D743-4607-B7D4-BCEEA074ACDC}" type="parTrans" cxnId="{C9903427-FF17-43D0-AAB9-2D5D44F22978}">
      <dgm:prSet/>
      <dgm:spPr/>
      <dgm:t>
        <a:bodyPr/>
        <a:lstStyle/>
        <a:p>
          <a:endParaRPr lang="zh-CN" altLang="en-US"/>
        </a:p>
      </dgm:t>
    </dgm:pt>
    <dgm:pt modelId="{32A4C384-A09A-44DF-B6D1-C01C6E6C8B3C}" type="sibTrans" cxnId="{C9903427-FF17-43D0-AAB9-2D5D44F22978}">
      <dgm:prSet/>
      <dgm:spPr/>
      <dgm:t>
        <a:bodyPr/>
        <a:lstStyle/>
        <a:p>
          <a:endParaRPr lang="zh-CN" altLang="en-US"/>
        </a:p>
      </dgm:t>
    </dgm:pt>
    <dgm:pt modelId="{640A8263-E060-458D-9B20-5B221E9726B1}" type="pres">
      <dgm:prSet presAssocID="{DF4295AB-7CB9-4C78-A8C9-D75FB370CB3C}" presName="linearFlow" presStyleCnt="0">
        <dgm:presLayoutVars>
          <dgm:dir/>
          <dgm:resizeHandles val="exact"/>
        </dgm:presLayoutVars>
      </dgm:prSet>
      <dgm:spPr/>
    </dgm:pt>
    <dgm:pt modelId="{FBDFF3BB-D1E6-4422-B468-1205BAB06551}" type="pres">
      <dgm:prSet presAssocID="{52F85A02-4DC3-45CE-B16B-6938ABFD1DED}" presName="composite" presStyleCnt="0"/>
      <dgm:spPr/>
    </dgm:pt>
    <dgm:pt modelId="{2BF2EDD9-42DB-4677-BE3C-64492BD88531}" type="pres">
      <dgm:prSet presAssocID="{52F85A02-4DC3-45CE-B16B-6938ABFD1DED}" presName="imgShp" presStyleLbl="fgImgPlace1" presStyleIdx="0" presStyleCnt="4"/>
      <dgm:spPr/>
    </dgm:pt>
    <dgm:pt modelId="{9514196D-B97A-4B62-9A91-8E89809D8D9A}" type="pres">
      <dgm:prSet presAssocID="{52F85A02-4DC3-45CE-B16B-6938ABFD1DED}" presName="txShp" presStyleLbl="node1" presStyleIdx="0" presStyleCnt="4">
        <dgm:presLayoutVars>
          <dgm:bulletEnabled val="1"/>
        </dgm:presLayoutVars>
      </dgm:prSet>
      <dgm:spPr/>
      <dgm:t>
        <a:bodyPr/>
        <a:lstStyle/>
        <a:p>
          <a:endParaRPr lang="zh-CN" altLang="en-US"/>
        </a:p>
      </dgm:t>
    </dgm:pt>
    <dgm:pt modelId="{50A483D7-FAD6-457C-AB6F-2DA714BB3176}" type="pres">
      <dgm:prSet presAssocID="{94833939-8D3B-4CCA-A670-AB80DA659EE1}" presName="spacing" presStyleCnt="0"/>
      <dgm:spPr/>
    </dgm:pt>
    <dgm:pt modelId="{B4DCF4B2-47BA-4A5B-8D6F-BD736B8C05D0}" type="pres">
      <dgm:prSet presAssocID="{8232577E-1013-47BA-81AA-3FD4E8463010}" presName="composite" presStyleCnt="0"/>
      <dgm:spPr/>
    </dgm:pt>
    <dgm:pt modelId="{8A9DA015-44A8-468A-BE23-ACAD631AC73D}" type="pres">
      <dgm:prSet presAssocID="{8232577E-1013-47BA-81AA-3FD4E8463010}" presName="imgShp" presStyleLbl="fgImgPlace1" presStyleIdx="1" presStyleCnt="4"/>
      <dgm:spPr/>
    </dgm:pt>
    <dgm:pt modelId="{473684B7-01A9-46BA-AB90-126A87E4A07D}" type="pres">
      <dgm:prSet presAssocID="{8232577E-1013-47BA-81AA-3FD4E8463010}" presName="txShp" presStyleLbl="node1" presStyleIdx="1" presStyleCnt="4">
        <dgm:presLayoutVars>
          <dgm:bulletEnabled val="1"/>
        </dgm:presLayoutVars>
      </dgm:prSet>
      <dgm:spPr/>
      <dgm:t>
        <a:bodyPr/>
        <a:lstStyle/>
        <a:p>
          <a:endParaRPr lang="zh-CN" altLang="en-US"/>
        </a:p>
      </dgm:t>
    </dgm:pt>
    <dgm:pt modelId="{4D0DC0E5-BEB1-4CAF-B048-89A992A6F1B8}" type="pres">
      <dgm:prSet presAssocID="{BB539AA6-C31D-47A3-9F37-7CA3A1C09A67}" presName="spacing" presStyleCnt="0"/>
      <dgm:spPr/>
    </dgm:pt>
    <dgm:pt modelId="{04F20F53-ACCA-4A09-B867-A725B6A1CBD5}" type="pres">
      <dgm:prSet presAssocID="{F426D394-1634-430F-86B0-04FFCD9D57C2}" presName="composite" presStyleCnt="0"/>
      <dgm:spPr/>
    </dgm:pt>
    <dgm:pt modelId="{DD95F8ED-BEAB-461E-BE32-CD305E192038}" type="pres">
      <dgm:prSet presAssocID="{F426D394-1634-430F-86B0-04FFCD9D57C2}" presName="imgShp" presStyleLbl="fgImgPlace1" presStyleIdx="2" presStyleCnt="4"/>
      <dgm:spPr/>
    </dgm:pt>
    <dgm:pt modelId="{D296FCE6-0135-4837-9DEB-60B297F9C304}" type="pres">
      <dgm:prSet presAssocID="{F426D394-1634-430F-86B0-04FFCD9D57C2}" presName="txShp" presStyleLbl="node1" presStyleIdx="2" presStyleCnt="4">
        <dgm:presLayoutVars>
          <dgm:bulletEnabled val="1"/>
        </dgm:presLayoutVars>
      </dgm:prSet>
      <dgm:spPr/>
      <dgm:t>
        <a:bodyPr/>
        <a:lstStyle/>
        <a:p>
          <a:endParaRPr lang="zh-CN" altLang="en-US"/>
        </a:p>
      </dgm:t>
    </dgm:pt>
    <dgm:pt modelId="{52D7EFCB-846B-43F7-9852-938CE634CAB9}" type="pres">
      <dgm:prSet presAssocID="{F42178AE-0074-4C17-84E5-27066D0D9D62}" presName="spacing" presStyleCnt="0"/>
      <dgm:spPr/>
    </dgm:pt>
    <dgm:pt modelId="{C3B03424-A253-4104-BAB9-C41E1DADBC9F}" type="pres">
      <dgm:prSet presAssocID="{068EC690-5B6D-4F81-8CC0-DEEE4548D978}" presName="composite" presStyleCnt="0"/>
      <dgm:spPr/>
    </dgm:pt>
    <dgm:pt modelId="{9B34442E-C1EB-4B89-8A51-567F575C6B06}" type="pres">
      <dgm:prSet presAssocID="{068EC690-5B6D-4F81-8CC0-DEEE4548D978}" presName="imgShp" presStyleLbl="fgImgPlace1" presStyleIdx="3" presStyleCnt="4"/>
      <dgm:spPr/>
    </dgm:pt>
    <dgm:pt modelId="{C8FF1546-8C12-432B-B6B4-E72568BC756A}" type="pres">
      <dgm:prSet presAssocID="{068EC690-5B6D-4F81-8CC0-DEEE4548D978}" presName="txShp" presStyleLbl="node1" presStyleIdx="3" presStyleCnt="4">
        <dgm:presLayoutVars>
          <dgm:bulletEnabled val="1"/>
        </dgm:presLayoutVars>
      </dgm:prSet>
      <dgm:spPr/>
      <dgm:t>
        <a:bodyPr/>
        <a:lstStyle/>
        <a:p>
          <a:endParaRPr lang="zh-CN" altLang="en-US"/>
        </a:p>
      </dgm:t>
    </dgm:pt>
  </dgm:ptLst>
  <dgm:cxnLst>
    <dgm:cxn modelId="{105C58F7-4D45-42E8-B2C2-C29CEAF5F268}" type="presOf" srcId="{DF4295AB-7CB9-4C78-A8C9-D75FB370CB3C}" destId="{640A8263-E060-458D-9B20-5B221E9726B1}" srcOrd="0" destOrd="0" presId="urn:microsoft.com/office/officeart/2005/8/layout/vList3"/>
    <dgm:cxn modelId="{0274A303-CFF4-4C5A-AB28-4A4121E4A41B}" type="presOf" srcId="{F426D394-1634-430F-86B0-04FFCD9D57C2}" destId="{D296FCE6-0135-4837-9DEB-60B297F9C304}" srcOrd="0" destOrd="0" presId="urn:microsoft.com/office/officeart/2005/8/layout/vList3"/>
    <dgm:cxn modelId="{A8F44AE1-729B-4219-90D9-36F72295D830}" srcId="{DF4295AB-7CB9-4C78-A8C9-D75FB370CB3C}" destId="{52F85A02-4DC3-45CE-B16B-6938ABFD1DED}" srcOrd="0" destOrd="0" parTransId="{D79D53F0-DDE0-4C31-BCD0-CC82DFBA02F4}" sibTransId="{94833939-8D3B-4CCA-A670-AB80DA659EE1}"/>
    <dgm:cxn modelId="{AEE36E86-E999-41D1-9E94-12CD1CA60608}" type="presOf" srcId="{52F85A02-4DC3-45CE-B16B-6938ABFD1DED}" destId="{9514196D-B97A-4B62-9A91-8E89809D8D9A}" srcOrd="0" destOrd="0" presId="urn:microsoft.com/office/officeart/2005/8/layout/vList3"/>
    <dgm:cxn modelId="{94965850-DE2B-4A7E-8705-CB7E882BA527}" srcId="{DF4295AB-7CB9-4C78-A8C9-D75FB370CB3C}" destId="{8232577E-1013-47BA-81AA-3FD4E8463010}" srcOrd="1" destOrd="0" parTransId="{4E8D9E11-E050-4D4D-B9B9-5AE436554294}" sibTransId="{BB539AA6-C31D-47A3-9F37-7CA3A1C09A67}"/>
    <dgm:cxn modelId="{3F973328-2BF7-448B-8AF2-CC7A2046FC62}" type="presOf" srcId="{8232577E-1013-47BA-81AA-3FD4E8463010}" destId="{473684B7-01A9-46BA-AB90-126A87E4A07D}" srcOrd="0" destOrd="0" presId="urn:microsoft.com/office/officeart/2005/8/layout/vList3"/>
    <dgm:cxn modelId="{C9903427-FF17-43D0-AAB9-2D5D44F22978}" srcId="{DF4295AB-7CB9-4C78-A8C9-D75FB370CB3C}" destId="{068EC690-5B6D-4F81-8CC0-DEEE4548D978}" srcOrd="3" destOrd="0" parTransId="{1F70EA40-D743-4607-B7D4-BCEEA074ACDC}" sibTransId="{32A4C384-A09A-44DF-B6D1-C01C6E6C8B3C}"/>
    <dgm:cxn modelId="{3B0F515F-1C4E-4613-8CAA-7B8EDF963609}" type="presOf" srcId="{068EC690-5B6D-4F81-8CC0-DEEE4548D978}" destId="{C8FF1546-8C12-432B-B6B4-E72568BC756A}" srcOrd="0" destOrd="0" presId="urn:microsoft.com/office/officeart/2005/8/layout/vList3"/>
    <dgm:cxn modelId="{5094D85A-5675-485C-BD79-6BDDF300FD93}" srcId="{DF4295AB-7CB9-4C78-A8C9-D75FB370CB3C}" destId="{F426D394-1634-430F-86B0-04FFCD9D57C2}" srcOrd="2" destOrd="0" parTransId="{7E864C00-B952-4F67-A9F4-CA768018EA09}" sibTransId="{F42178AE-0074-4C17-84E5-27066D0D9D62}"/>
    <dgm:cxn modelId="{05B2BB51-3C98-480D-B4D0-A1AF75D91EB8}" type="presParOf" srcId="{640A8263-E060-458D-9B20-5B221E9726B1}" destId="{FBDFF3BB-D1E6-4422-B468-1205BAB06551}" srcOrd="0" destOrd="0" presId="urn:microsoft.com/office/officeart/2005/8/layout/vList3"/>
    <dgm:cxn modelId="{11CF6CCC-04DC-4432-AF94-D2506C73362F}" type="presParOf" srcId="{FBDFF3BB-D1E6-4422-B468-1205BAB06551}" destId="{2BF2EDD9-42DB-4677-BE3C-64492BD88531}" srcOrd="0" destOrd="0" presId="urn:microsoft.com/office/officeart/2005/8/layout/vList3"/>
    <dgm:cxn modelId="{F8E870A8-AC07-446A-AFF1-0381D6A55455}" type="presParOf" srcId="{FBDFF3BB-D1E6-4422-B468-1205BAB06551}" destId="{9514196D-B97A-4B62-9A91-8E89809D8D9A}" srcOrd="1" destOrd="0" presId="urn:microsoft.com/office/officeart/2005/8/layout/vList3"/>
    <dgm:cxn modelId="{ACD61F16-1B38-41B2-8A50-BF77DBF01BBD}" type="presParOf" srcId="{640A8263-E060-458D-9B20-5B221E9726B1}" destId="{50A483D7-FAD6-457C-AB6F-2DA714BB3176}" srcOrd="1" destOrd="0" presId="urn:microsoft.com/office/officeart/2005/8/layout/vList3"/>
    <dgm:cxn modelId="{52803EA7-C340-4FFE-8312-BB754EDD3D52}" type="presParOf" srcId="{640A8263-E060-458D-9B20-5B221E9726B1}" destId="{B4DCF4B2-47BA-4A5B-8D6F-BD736B8C05D0}" srcOrd="2" destOrd="0" presId="urn:microsoft.com/office/officeart/2005/8/layout/vList3"/>
    <dgm:cxn modelId="{41C92604-1EA6-43C7-AE0B-21685335E507}" type="presParOf" srcId="{B4DCF4B2-47BA-4A5B-8D6F-BD736B8C05D0}" destId="{8A9DA015-44A8-468A-BE23-ACAD631AC73D}" srcOrd="0" destOrd="0" presId="urn:microsoft.com/office/officeart/2005/8/layout/vList3"/>
    <dgm:cxn modelId="{2370607F-CAF0-4FDA-BE9A-F7A589FC54C5}" type="presParOf" srcId="{B4DCF4B2-47BA-4A5B-8D6F-BD736B8C05D0}" destId="{473684B7-01A9-46BA-AB90-126A87E4A07D}" srcOrd="1" destOrd="0" presId="urn:microsoft.com/office/officeart/2005/8/layout/vList3"/>
    <dgm:cxn modelId="{6F52EBF2-F72F-407D-9B85-E5D0423666CC}" type="presParOf" srcId="{640A8263-E060-458D-9B20-5B221E9726B1}" destId="{4D0DC0E5-BEB1-4CAF-B048-89A992A6F1B8}" srcOrd="3" destOrd="0" presId="urn:microsoft.com/office/officeart/2005/8/layout/vList3"/>
    <dgm:cxn modelId="{96270687-9C51-4F70-909C-792FDDD7D296}" type="presParOf" srcId="{640A8263-E060-458D-9B20-5B221E9726B1}" destId="{04F20F53-ACCA-4A09-B867-A725B6A1CBD5}" srcOrd="4" destOrd="0" presId="urn:microsoft.com/office/officeart/2005/8/layout/vList3"/>
    <dgm:cxn modelId="{CAA2399F-EB35-4ED8-8596-6CD6B8004B56}" type="presParOf" srcId="{04F20F53-ACCA-4A09-B867-A725B6A1CBD5}" destId="{DD95F8ED-BEAB-461E-BE32-CD305E192038}" srcOrd="0" destOrd="0" presId="urn:microsoft.com/office/officeart/2005/8/layout/vList3"/>
    <dgm:cxn modelId="{4B4619DF-863C-4FFB-A75C-9519EF3A71DE}" type="presParOf" srcId="{04F20F53-ACCA-4A09-B867-A725B6A1CBD5}" destId="{D296FCE6-0135-4837-9DEB-60B297F9C304}" srcOrd="1" destOrd="0" presId="urn:microsoft.com/office/officeart/2005/8/layout/vList3"/>
    <dgm:cxn modelId="{5676000B-F908-46B9-A13B-4BAEA8D0002D}" type="presParOf" srcId="{640A8263-E060-458D-9B20-5B221E9726B1}" destId="{52D7EFCB-846B-43F7-9852-938CE634CAB9}" srcOrd="5" destOrd="0" presId="urn:microsoft.com/office/officeart/2005/8/layout/vList3"/>
    <dgm:cxn modelId="{F2FEF80C-07E8-4A5E-8D54-3471FF9C6C56}" type="presParOf" srcId="{640A8263-E060-458D-9B20-5B221E9726B1}" destId="{C3B03424-A253-4104-BAB9-C41E1DADBC9F}" srcOrd="6" destOrd="0" presId="urn:microsoft.com/office/officeart/2005/8/layout/vList3"/>
    <dgm:cxn modelId="{7439A8EE-15E4-41CF-952C-198E34D4090A}" type="presParOf" srcId="{C3B03424-A253-4104-BAB9-C41E1DADBC9F}" destId="{9B34442E-C1EB-4B89-8A51-567F575C6B06}" srcOrd="0" destOrd="0" presId="urn:microsoft.com/office/officeart/2005/8/layout/vList3"/>
    <dgm:cxn modelId="{1275F46A-6C4A-49E9-8E29-9697FBB95FB3}" type="presParOf" srcId="{C3B03424-A253-4104-BAB9-C41E1DADBC9F}" destId="{C8FF1546-8C12-432B-B6B4-E72568BC756A}" srcOrd="1" destOrd="0" presId="urn:microsoft.com/office/officeart/2005/8/layout/vList3"/>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AB231AF-69FF-4A29-A25D-137D16E9948D}">
      <dsp:nvSpPr>
        <dsp:cNvPr id="0" name=""/>
        <dsp:cNvSpPr/>
      </dsp:nvSpPr>
      <dsp:spPr>
        <a:xfrm>
          <a:off x="1371383" y="986"/>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设备</a:t>
          </a:r>
          <a:endParaRPr lang="zh-CN" altLang="en-US" sz="1200" b="1" kern="1200" dirty="0">
            <a:solidFill>
              <a:srgbClr val="C00000"/>
            </a:solidFill>
          </a:endParaRPr>
        </a:p>
      </dsp:txBody>
      <dsp:txXfrm>
        <a:off x="1371383" y="986"/>
        <a:ext cx="614786" cy="399611"/>
      </dsp:txXfrm>
    </dsp:sp>
    <dsp:sp modelId="{31C043EE-2852-42A7-B329-180453174542}">
      <dsp:nvSpPr>
        <dsp:cNvPr id="0" name=""/>
        <dsp:cNvSpPr/>
      </dsp:nvSpPr>
      <dsp:spPr>
        <a:xfrm>
          <a:off x="736560" y="200791"/>
          <a:ext cx="1884432" cy="1884432"/>
        </a:xfrm>
        <a:custGeom>
          <a:avLst/>
          <a:gdLst/>
          <a:ahLst/>
          <a:cxnLst/>
          <a:rect l="0" t="0" r="0" b="0"/>
          <a:pathLst>
            <a:path>
              <a:moveTo>
                <a:pt x="1253546" y="52921"/>
              </a:moveTo>
              <a:arcTo wR="942216" hR="942216" stAng="17357668" swAng="15029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B0137C-9292-4BBD-A5BD-3F9928F8A1E6}">
      <dsp:nvSpPr>
        <dsp:cNvPr id="0" name=""/>
        <dsp:cNvSpPr/>
      </dsp:nvSpPr>
      <dsp:spPr>
        <a:xfrm>
          <a:off x="2187366" y="472094"/>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生产线</a:t>
          </a:r>
          <a:endParaRPr lang="zh-CN" altLang="en-US" sz="1200" b="1" kern="1200" dirty="0">
            <a:solidFill>
              <a:srgbClr val="C00000"/>
            </a:solidFill>
          </a:endParaRPr>
        </a:p>
      </dsp:txBody>
      <dsp:txXfrm>
        <a:off x="2187366" y="472094"/>
        <a:ext cx="614786" cy="399611"/>
      </dsp:txXfrm>
    </dsp:sp>
    <dsp:sp modelId="{79D0CD13-6CCE-4BFB-9B55-FC15E70E564C}">
      <dsp:nvSpPr>
        <dsp:cNvPr id="0" name=""/>
        <dsp:cNvSpPr/>
      </dsp:nvSpPr>
      <dsp:spPr>
        <a:xfrm>
          <a:off x="736560" y="200791"/>
          <a:ext cx="1884432" cy="1884432"/>
        </a:xfrm>
        <a:custGeom>
          <a:avLst/>
          <a:gdLst/>
          <a:ahLst/>
          <a:cxnLst/>
          <a:rect l="0" t="0" r="0" b="0"/>
          <a:pathLst>
            <a:path>
              <a:moveTo>
                <a:pt x="1846075" y="676114"/>
              </a:moveTo>
              <a:arcTo wR="942216" hR="942216" stAng="20615714" swAng="196857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290CCD-1B95-4B55-93EF-319A9529D821}">
      <dsp:nvSpPr>
        <dsp:cNvPr id="0" name=""/>
        <dsp:cNvSpPr/>
      </dsp:nvSpPr>
      <dsp:spPr>
        <a:xfrm>
          <a:off x="2187366" y="1414310"/>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产品</a:t>
          </a:r>
          <a:endParaRPr lang="zh-CN" altLang="en-US" sz="1200" b="1" kern="1200" dirty="0">
            <a:solidFill>
              <a:srgbClr val="C00000"/>
            </a:solidFill>
          </a:endParaRPr>
        </a:p>
      </dsp:txBody>
      <dsp:txXfrm>
        <a:off x="2187366" y="1414310"/>
        <a:ext cx="614786" cy="399611"/>
      </dsp:txXfrm>
    </dsp:sp>
    <dsp:sp modelId="{3D3BA8E0-2A9A-4416-A7C5-485683618303}">
      <dsp:nvSpPr>
        <dsp:cNvPr id="0" name=""/>
        <dsp:cNvSpPr/>
      </dsp:nvSpPr>
      <dsp:spPr>
        <a:xfrm>
          <a:off x="736560" y="200791"/>
          <a:ext cx="1884432" cy="1884432"/>
        </a:xfrm>
        <a:custGeom>
          <a:avLst/>
          <a:gdLst/>
          <a:ahLst/>
          <a:cxnLst/>
          <a:rect l="0" t="0" r="0" b="0"/>
          <a:pathLst>
            <a:path>
              <a:moveTo>
                <a:pt x="1600790" y="1616049"/>
              </a:moveTo>
              <a:arcTo wR="942216" hR="942216" stAng="2739369" swAng="15029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2A1C5D6-AE49-4B2D-A85F-AC62630419D8}">
      <dsp:nvSpPr>
        <dsp:cNvPr id="0" name=""/>
        <dsp:cNvSpPr/>
      </dsp:nvSpPr>
      <dsp:spPr>
        <a:xfrm>
          <a:off x="1371383" y="1885418"/>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供应商</a:t>
          </a:r>
          <a:endParaRPr lang="zh-CN" altLang="en-US" sz="1200" b="1" kern="1200" dirty="0">
            <a:solidFill>
              <a:srgbClr val="C00000"/>
            </a:solidFill>
          </a:endParaRPr>
        </a:p>
      </dsp:txBody>
      <dsp:txXfrm>
        <a:off x="1371383" y="1885418"/>
        <a:ext cx="614786" cy="399611"/>
      </dsp:txXfrm>
    </dsp:sp>
    <dsp:sp modelId="{4454FB12-C4BA-429B-932D-2443DBAEEFED}">
      <dsp:nvSpPr>
        <dsp:cNvPr id="0" name=""/>
        <dsp:cNvSpPr/>
      </dsp:nvSpPr>
      <dsp:spPr>
        <a:xfrm>
          <a:off x="736560" y="200791"/>
          <a:ext cx="1884432" cy="1884432"/>
        </a:xfrm>
        <a:custGeom>
          <a:avLst/>
          <a:gdLst/>
          <a:ahLst/>
          <a:cxnLst/>
          <a:rect l="0" t="0" r="0" b="0"/>
          <a:pathLst>
            <a:path>
              <a:moveTo>
                <a:pt x="630886" y="1831510"/>
              </a:moveTo>
              <a:arcTo wR="942216" hR="942216" stAng="6557668" swAng="15029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A8CF10F-21F0-4B57-9D51-F347DCFCD877}">
      <dsp:nvSpPr>
        <dsp:cNvPr id="0" name=""/>
        <dsp:cNvSpPr/>
      </dsp:nvSpPr>
      <dsp:spPr>
        <a:xfrm>
          <a:off x="555400" y="1414310"/>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工厂</a:t>
          </a:r>
          <a:endParaRPr lang="zh-CN" altLang="en-US" sz="1200" b="1" kern="1200" dirty="0">
            <a:solidFill>
              <a:srgbClr val="C00000"/>
            </a:solidFill>
          </a:endParaRPr>
        </a:p>
      </dsp:txBody>
      <dsp:txXfrm>
        <a:off x="555400" y="1414310"/>
        <a:ext cx="614786" cy="399611"/>
      </dsp:txXfrm>
    </dsp:sp>
    <dsp:sp modelId="{BEBCD9B8-0246-4BE1-8D9E-9735C147CE6C}">
      <dsp:nvSpPr>
        <dsp:cNvPr id="0" name=""/>
        <dsp:cNvSpPr/>
      </dsp:nvSpPr>
      <dsp:spPr>
        <a:xfrm>
          <a:off x="736560" y="200791"/>
          <a:ext cx="1884432" cy="1884432"/>
        </a:xfrm>
        <a:custGeom>
          <a:avLst/>
          <a:gdLst/>
          <a:ahLst/>
          <a:cxnLst/>
          <a:rect l="0" t="0" r="0" b="0"/>
          <a:pathLst>
            <a:path>
              <a:moveTo>
                <a:pt x="38357" y="1208318"/>
              </a:moveTo>
              <a:arcTo wR="942216" hR="942216" stAng="9815714" swAng="196857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4A12D9-3EFC-46C1-A6CA-99809346BE4C}">
      <dsp:nvSpPr>
        <dsp:cNvPr id="0" name=""/>
        <dsp:cNvSpPr/>
      </dsp:nvSpPr>
      <dsp:spPr>
        <a:xfrm>
          <a:off x="555400" y="472094"/>
          <a:ext cx="614786" cy="3996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rgbClr val="C00000"/>
              </a:solidFill>
            </a:rPr>
            <a:t>客户</a:t>
          </a:r>
          <a:endParaRPr lang="zh-CN" altLang="en-US" sz="1200" b="1" kern="1200" dirty="0">
            <a:solidFill>
              <a:srgbClr val="C00000"/>
            </a:solidFill>
          </a:endParaRPr>
        </a:p>
      </dsp:txBody>
      <dsp:txXfrm>
        <a:off x="555400" y="472094"/>
        <a:ext cx="614786" cy="399611"/>
      </dsp:txXfrm>
    </dsp:sp>
    <dsp:sp modelId="{F20BC911-0BAD-46A1-B53D-EB39D38E20CC}">
      <dsp:nvSpPr>
        <dsp:cNvPr id="0" name=""/>
        <dsp:cNvSpPr/>
      </dsp:nvSpPr>
      <dsp:spPr>
        <a:xfrm>
          <a:off x="736560" y="200791"/>
          <a:ext cx="1884432" cy="1884432"/>
        </a:xfrm>
        <a:custGeom>
          <a:avLst/>
          <a:gdLst/>
          <a:ahLst/>
          <a:cxnLst/>
          <a:rect l="0" t="0" r="0" b="0"/>
          <a:pathLst>
            <a:path>
              <a:moveTo>
                <a:pt x="283642" y="268382"/>
              </a:moveTo>
              <a:arcTo wR="942216" hR="942216" stAng="13539369" swAng="15029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514196D-B97A-4B62-9A91-8E89809D8D9A}">
      <dsp:nvSpPr>
        <dsp:cNvPr id="0" name=""/>
        <dsp:cNvSpPr/>
      </dsp:nvSpPr>
      <dsp:spPr>
        <a:xfrm rot="10800000">
          <a:off x="1228486" y="1270"/>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64770" rIns="120904"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C00000"/>
              </a:solidFill>
            </a:rPr>
            <a:t>“</a:t>
          </a:r>
          <a:r>
            <a:rPr lang="zh-CN" sz="1700" b="1" kern="1200" dirty="0" smtClean="0">
              <a:solidFill>
                <a:srgbClr val="C00000"/>
              </a:solidFill>
            </a:rPr>
            <a:t>人脑分析判断</a:t>
          </a:r>
          <a:r>
            <a:rPr lang="en-US" sz="1700" b="1" kern="1200" dirty="0" smtClean="0">
              <a:solidFill>
                <a:srgbClr val="C00000"/>
              </a:solidFill>
            </a:rPr>
            <a:t>+</a:t>
          </a:r>
          <a:r>
            <a:rPr lang="zh-CN" sz="1700" b="1" kern="1200" dirty="0" smtClean="0">
              <a:solidFill>
                <a:srgbClr val="C00000"/>
              </a:solidFill>
            </a:rPr>
            <a:t>机器生产制造</a:t>
          </a:r>
          <a:r>
            <a:rPr lang="en-US" sz="1700" b="1" kern="1200" dirty="0" smtClean="0">
              <a:solidFill>
                <a:srgbClr val="C00000"/>
              </a:solidFill>
            </a:rPr>
            <a:t>”</a:t>
          </a:r>
          <a:r>
            <a:rPr lang="zh-CN" altLang="en-US" sz="1700" b="1" kern="1200" dirty="0" smtClean="0">
              <a:solidFill>
                <a:srgbClr val="C00000"/>
              </a:solidFill>
            </a:rPr>
            <a:t>向</a:t>
          </a:r>
          <a:r>
            <a:rPr lang="en-US" sz="1700" b="1" kern="1200" dirty="0" smtClean="0">
              <a:solidFill>
                <a:srgbClr val="C00000"/>
              </a:solidFill>
            </a:rPr>
            <a:t>“</a:t>
          </a:r>
          <a:r>
            <a:rPr lang="zh-CN" sz="1700" b="1" kern="1200" dirty="0" smtClean="0">
              <a:solidFill>
                <a:srgbClr val="C00000"/>
              </a:solidFill>
            </a:rPr>
            <a:t>机器分析判断</a:t>
          </a:r>
          <a:r>
            <a:rPr lang="en-US" sz="1700" b="1" kern="1200" dirty="0" smtClean="0">
              <a:solidFill>
                <a:srgbClr val="C00000"/>
              </a:solidFill>
            </a:rPr>
            <a:t>+</a:t>
          </a:r>
          <a:r>
            <a:rPr lang="zh-CN" sz="1700" b="1" kern="1200" dirty="0" smtClean="0">
              <a:solidFill>
                <a:srgbClr val="C00000"/>
              </a:solidFill>
            </a:rPr>
            <a:t>机器生产制造</a:t>
          </a:r>
          <a:r>
            <a:rPr lang="en-US" sz="1700" b="1" kern="1200" dirty="0" smtClean="0">
              <a:solidFill>
                <a:srgbClr val="C00000"/>
              </a:solidFill>
            </a:rPr>
            <a:t>”</a:t>
          </a:r>
          <a:r>
            <a:rPr lang="zh-CN" altLang="en-US" sz="1700" b="1" kern="1200" dirty="0" smtClean="0">
              <a:solidFill>
                <a:srgbClr val="C00000"/>
              </a:solidFill>
            </a:rPr>
            <a:t>转型</a:t>
          </a:r>
          <a:endParaRPr lang="zh-CN" altLang="en-US" sz="1700" b="1" kern="1200" dirty="0">
            <a:solidFill>
              <a:srgbClr val="C00000"/>
            </a:solidFill>
          </a:endParaRPr>
        </a:p>
      </dsp:txBody>
      <dsp:txXfrm rot="10800000">
        <a:off x="1228486" y="1270"/>
        <a:ext cx="4053840" cy="829627"/>
      </dsp:txXfrm>
    </dsp:sp>
    <dsp:sp modelId="{2BF2EDD9-42DB-4677-BE3C-64492BD88531}">
      <dsp:nvSpPr>
        <dsp:cNvPr id="0" name=""/>
        <dsp:cNvSpPr/>
      </dsp:nvSpPr>
      <dsp:spPr>
        <a:xfrm>
          <a:off x="813673" y="1270"/>
          <a:ext cx="829627" cy="82962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684B7-01A9-46BA-AB90-126A87E4A07D}">
      <dsp:nvSpPr>
        <dsp:cNvPr id="0" name=""/>
        <dsp:cNvSpPr/>
      </dsp:nvSpPr>
      <dsp:spPr>
        <a:xfrm rot="10800000">
          <a:off x="1228486" y="1078547"/>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64770" rIns="120904" bIns="64770" numCol="1" spcCol="1270" anchor="ctr" anchorCtr="0">
          <a:noAutofit/>
        </a:bodyPr>
        <a:lstStyle/>
        <a:p>
          <a:pPr lvl="0" algn="ctr" defTabSz="755650">
            <a:lnSpc>
              <a:spcPct val="90000"/>
            </a:lnSpc>
            <a:spcBef>
              <a:spcPct val="0"/>
            </a:spcBef>
            <a:spcAft>
              <a:spcPct val="35000"/>
            </a:spcAft>
          </a:pPr>
          <a:r>
            <a:rPr lang="zh-CN" sz="1700" b="1" kern="1200" dirty="0" smtClean="0">
              <a:solidFill>
                <a:srgbClr val="C00000"/>
              </a:solidFill>
            </a:rPr>
            <a:t>大规模生产向个性化定制转型</a:t>
          </a:r>
          <a:endParaRPr lang="zh-CN" altLang="en-US" sz="1700" kern="1200" dirty="0">
            <a:solidFill>
              <a:srgbClr val="C00000"/>
            </a:solidFill>
          </a:endParaRPr>
        </a:p>
      </dsp:txBody>
      <dsp:txXfrm rot="10800000">
        <a:off x="1228486" y="1078547"/>
        <a:ext cx="4053840" cy="829627"/>
      </dsp:txXfrm>
    </dsp:sp>
    <dsp:sp modelId="{8A9DA015-44A8-468A-BE23-ACAD631AC73D}">
      <dsp:nvSpPr>
        <dsp:cNvPr id="0" name=""/>
        <dsp:cNvSpPr/>
      </dsp:nvSpPr>
      <dsp:spPr>
        <a:xfrm>
          <a:off x="813673" y="1078547"/>
          <a:ext cx="829627" cy="82962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6FCE6-0135-4837-9DEB-60B297F9C304}">
      <dsp:nvSpPr>
        <dsp:cNvPr id="0" name=""/>
        <dsp:cNvSpPr/>
      </dsp:nvSpPr>
      <dsp:spPr>
        <a:xfrm rot="10800000">
          <a:off x="1228486" y="2155825"/>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64770" rIns="120904" bIns="64770" numCol="1" spcCol="1270" anchor="ctr" anchorCtr="0">
          <a:noAutofit/>
        </a:bodyPr>
        <a:lstStyle/>
        <a:p>
          <a:pPr lvl="0" algn="ctr" defTabSz="755650">
            <a:lnSpc>
              <a:spcPct val="90000"/>
            </a:lnSpc>
            <a:spcBef>
              <a:spcPct val="0"/>
            </a:spcBef>
            <a:spcAft>
              <a:spcPct val="35000"/>
            </a:spcAft>
          </a:pPr>
          <a:r>
            <a:rPr lang="zh-CN" sz="1700" b="1" kern="1200" dirty="0" smtClean="0">
              <a:solidFill>
                <a:srgbClr val="C00000"/>
              </a:solidFill>
            </a:rPr>
            <a:t>生产型制造向服务型制造转型</a:t>
          </a:r>
          <a:endParaRPr lang="zh-CN" altLang="en-US" sz="1700" kern="1200" dirty="0">
            <a:solidFill>
              <a:srgbClr val="C00000"/>
            </a:solidFill>
          </a:endParaRPr>
        </a:p>
      </dsp:txBody>
      <dsp:txXfrm rot="10800000">
        <a:off x="1228486" y="2155825"/>
        <a:ext cx="4053840" cy="829627"/>
      </dsp:txXfrm>
    </dsp:sp>
    <dsp:sp modelId="{DD95F8ED-BEAB-461E-BE32-CD305E192038}">
      <dsp:nvSpPr>
        <dsp:cNvPr id="0" name=""/>
        <dsp:cNvSpPr/>
      </dsp:nvSpPr>
      <dsp:spPr>
        <a:xfrm>
          <a:off x="813673" y="2155825"/>
          <a:ext cx="829627" cy="82962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F1546-8C12-432B-B6B4-E72568BC756A}">
      <dsp:nvSpPr>
        <dsp:cNvPr id="0" name=""/>
        <dsp:cNvSpPr/>
      </dsp:nvSpPr>
      <dsp:spPr>
        <a:xfrm rot="10800000">
          <a:off x="1228486" y="3233102"/>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64770" rIns="120904" bIns="64770" numCol="1" spcCol="1270" anchor="ctr" anchorCtr="0">
          <a:noAutofit/>
        </a:bodyPr>
        <a:lstStyle/>
        <a:p>
          <a:pPr lvl="0" algn="ctr" defTabSz="755650">
            <a:lnSpc>
              <a:spcPct val="90000"/>
            </a:lnSpc>
            <a:spcBef>
              <a:spcPct val="0"/>
            </a:spcBef>
            <a:spcAft>
              <a:spcPct val="35000"/>
            </a:spcAft>
          </a:pPr>
          <a:r>
            <a:rPr lang="zh-CN" sz="1700" b="1" kern="1200" dirty="0" smtClean="0">
              <a:solidFill>
                <a:srgbClr val="C00000"/>
              </a:solidFill>
            </a:rPr>
            <a:t>要素驱动向创新驱动转型</a:t>
          </a:r>
          <a:endParaRPr lang="zh-CN" altLang="en-US" sz="1700" kern="1200" dirty="0">
            <a:solidFill>
              <a:srgbClr val="C00000"/>
            </a:solidFill>
          </a:endParaRPr>
        </a:p>
      </dsp:txBody>
      <dsp:txXfrm rot="10800000">
        <a:off x="1228486" y="3233102"/>
        <a:ext cx="4053840" cy="829627"/>
      </dsp:txXfrm>
    </dsp:sp>
    <dsp:sp modelId="{9B34442E-C1EB-4B89-8A51-567F575C6B06}">
      <dsp:nvSpPr>
        <dsp:cNvPr id="0" name=""/>
        <dsp:cNvSpPr/>
      </dsp:nvSpPr>
      <dsp:spPr>
        <a:xfrm>
          <a:off x="813673" y="3233102"/>
          <a:ext cx="829627" cy="82962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 Id="rId4" Type="http://schemas.openxmlformats.org/officeDocument/2006/relationships/image" Target="../media/image3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a:p>
        </p:txBody>
      </p:sp>
      <p:sp>
        <p:nvSpPr>
          <p:cNvPr id="368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a:p>
        </p:txBody>
      </p:sp>
      <p:sp>
        <p:nvSpPr>
          <p:cNvPr id="368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A7ADADBE-FC7D-44F8-88C8-79E76DE71F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a:p>
        </p:txBody>
      </p:sp>
      <p:sp>
        <p:nvSpPr>
          <p:cNvPr id="1740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pitchFamily="2" charset="-122"/>
              </a:defRPr>
            </a:lvl1pPr>
          </a:lstStyle>
          <a:p>
            <a:pPr>
              <a:defRPr/>
            </a:pPr>
            <a:endParaRPr lang="en-US" altLang="zh-CN"/>
          </a:p>
        </p:txBody>
      </p:sp>
      <p:sp>
        <p:nvSpPr>
          <p:cNvPr id="880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40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740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pitchFamily="2" charset="-122"/>
              </a:defRPr>
            </a:lvl1pPr>
          </a:lstStyle>
          <a:p>
            <a:pPr>
              <a:defRPr/>
            </a:pPr>
            <a:endParaRPr lang="en-US" altLang="zh-CN"/>
          </a:p>
        </p:txBody>
      </p:sp>
      <p:sp>
        <p:nvSpPr>
          <p:cNvPr id="1740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pitchFamily="2" charset="-122"/>
              </a:defRPr>
            </a:lvl1pPr>
          </a:lstStyle>
          <a:p>
            <a:pPr>
              <a:defRPr/>
            </a:pPr>
            <a:fld id="{FABC3071-8167-42FD-83AD-015EE3E6F6A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3EA31BF-6D35-48DB-BF6B-2E62317D7C24}" type="slidenum">
              <a:rPr lang="en-US" altLang="zh-CN" smtClean="0">
                <a:ea typeface="宋体" charset="-122"/>
              </a:rPr>
              <a:pPr/>
              <a:t>15</a:t>
            </a:fld>
            <a:endParaRPr lang="en-US" altLang="zh-CN" smtClean="0">
              <a:ea typeface="宋体"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幻灯片图像占位符 1"/>
          <p:cNvSpPr>
            <a:spLocks noGrp="1" noRot="1" noChangeAspect="1"/>
          </p:cNvSpPr>
          <p:nvPr>
            <p:ph type="sldImg"/>
          </p:nvPr>
        </p:nvSpPr>
        <p:spPr>
          <a:ln/>
        </p:spPr>
      </p:sp>
      <p:sp>
        <p:nvSpPr>
          <p:cNvPr id="304130"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smtClean="0">
                <a:latin typeface="Arial Narrow" pitchFamily="34" charset="0"/>
                <a:ea typeface="黑体" pitchFamily="49" charset="-122"/>
              </a:rPr>
              <a:t>Industry 4.0——</a:t>
            </a:r>
            <a:r>
              <a:rPr lang="zh-CN" altLang="en-US" smtClean="0">
                <a:latin typeface="Arial Narrow" pitchFamily="34" charset="0"/>
                <a:ea typeface="黑体" pitchFamily="49" charset="-122"/>
              </a:rPr>
              <a:t>德国高科技战略计划首位。</a:t>
            </a:r>
          </a:p>
          <a:p>
            <a:r>
              <a:rPr lang="zh-CN" altLang="en-US" smtClean="0">
                <a:latin typeface="Arial" pitchFamily="34" charset="0"/>
              </a:rPr>
              <a:t>德国制造工业是世界上最具竞争力的制造工业之一，在全球制造装备领域拥有领头羊的地位。这在很大程度上源于德国专注于创新工业科技产品的科研和开发，以及对复杂工业过程的管理。德国拥有强大的设备和车间制造工业，在世界信息技术领域拥有很高的能力水平，在嵌入式系统和自动化工程方面也有很专业的技术，这些因素共同奠定了德国在制造工程工业上的领军地位。在挖掘新型工业化的潜能方面，德国将独一无二地开启一个新的工业时代：工业</a:t>
            </a:r>
            <a:r>
              <a:rPr lang="en-US" altLang="zh-CN" smtClean="0">
                <a:latin typeface="Arial" pitchFamily="34" charset="0"/>
              </a:rPr>
              <a:t>4.0</a:t>
            </a:r>
            <a:r>
              <a:rPr lang="zh-CN" altLang="en-US" smtClean="0">
                <a:latin typeface="Arial" pitchFamily="34" charset="0"/>
              </a:rPr>
              <a:t>。</a:t>
            </a:r>
          </a:p>
          <a:p>
            <a:r>
              <a:rPr lang="zh-CN" altLang="zh-CN" smtClean="0">
                <a:latin typeface="Arial" pitchFamily="34" charset="0"/>
              </a:rPr>
              <a:t>前三次工业革命的到来造就了机械、电气和信息技术。如今，物联网和制造业服务正宣告着第四次工业革命——工业</a:t>
            </a:r>
            <a:r>
              <a:rPr lang="en-US" altLang="zh-CN" smtClean="0">
                <a:latin typeface="Arial" pitchFamily="34" charset="0"/>
              </a:rPr>
              <a:t>4.0</a:t>
            </a:r>
            <a:r>
              <a:rPr lang="zh-CN" altLang="zh-CN" smtClean="0">
                <a:latin typeface="Arial" pitchFamily="34" charset="0"/>
              </a:rPr>
              <a:t>的到来。</a:t>
            </a:r>
            <a:endParaRPr lang="zh-CN" altLang="en-US" smtClean="0">
              <a:latin typeface="Arial" pitchFamily="34" charset="0"/>
            </a:endParaRPr>
          </a:p>
        </p:txBody>
      </p:sp>
      <p:sp>
        <p:nvSpPr>
          <p:cNvPr id="304131"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ctr">
              <a:defRPr b="1">
                <a:solidFill>
                  <a:schemeClr val="tx1"/>
                </a:solidFill>
                <a:latin typeface="Tahoma" pitchFamily="34" charset="0"/>
                <a:ea typeface="宋体" pitchFamily="2" charset="-122"/>
              </a:defRPr>
            </a:lvl1pPr>
            <a:lvl2pPr marL="742950" indent="-285750" algn="ctr">
              <a:defRPr b="1">
                <a:solidFill>
                  <a:schemeClr val="tx1"/>
                </a:solidFill>
                <a:latin typeface="Tahoma" pitchFamily="34" charset="0"/>
                <a:ea typeface="宋体" pitchFamily="2" charset="-122"/>
              </a:defRPr>
            </a:lvl2pPr>
            <a:lvl3pPr marL="1143000" indent="-228600" algn="ctr">
              <a:defRPr b="1">
                <a:solidFill>
                  <a:schemeClr val="tx1"/>
                </a:solidFill>
                <a:latin typeface="Tahoma" pitchFamily="34" charset="0"/>
                <a:ea typeface="宋体" pitchFamily="2" charset="-122"/>
              </a:defRPr>
            </a:lvl3pPr>
            <a:lvl4pPr marL="1600200" indent="-228600" algn="ctr">
              <a:defRPr b="1">
                <a:solidFill>
                  <a:schemeClr val="tx1"/>
                </a:solidFill>
                <a:latin typeface="Tahoma" pitchFamily="34" charset="0"/>
                <a:ea typeface="宋体" pitchFamily="2" charset="-122"/>
              </a:defRPr>
            </a:lvl4pPr>
            <a:lvl5pPr marL="2057400" indent="-228600" algn="ctr">
              <a:defRPr b="1">
                <a:solidFill>
                  <a:schemeClr val="tx1"/>
                </a:solidFill>
                <a:latin typeface="Tahoma" pitchFamily="34" charset="0"/>
                <a:ea typeface="宋体" pitchFamily="2" charset="-122"/>
              </a:defRPr>
            </a:lvl5pPr>
            <a:lvl6pPr marL="2514600" indent="-228600" algn="ctr" fontAlgn="base">
              <a:spcBef>
                <a:spcPct val="0"/>
              </a:spcBef>
              <a:spcAft>
                <a:spcPct val="0"/>
              </a:spcAft>
              <a:defRPr b="1">
                <a:solidFill>
                  <a:schemeClr val="tx1"/>
                </a:solidFill>
                <a:latin typeface="Tahoma" pitchFamily="34" charset="0"/>
                <a:ea typeface="宋体" pitchFamily="2" charset="-122"/>
              </a:defRPr>
            </a:lvl6pPr>
            <a:lvl7pPr marL="2971800" indent="-228600" algn="ctr" fontAlgn="base">
              <a:spcBef>
                <a:spcPct val="0"/>
              </a:spcBef>
              <a:spcAft>
                <a:spcPct val="0"/>
              </a:spcAft>
              <a:defRPr b="1">
                <a:solidFill>
                  <a:schemeClr val="tx1"/>
                </a:solidFill>
                <a:latin typeface="Tahoma" pitchFamily="34" charset="0"/>
                <a:ea typeface="宋体" pitchFamily="2" charset="-122"/>
              </a:defRPr>
            </a:lvl7pPr>
            <a:lvl8pPr marL="3429000" indent="-228600" algn="ctr" fontAlgn="base">
              <a:spcBef>
                <a:spcPct val="0"/>
              </a:spcBef>
              <a:spcAft>
                <a:spcPct val="0"/>
              </a:spcAft>
              <a:defRPr b="1">
                <a:solidFill>
                  <a:schemeClr val="tx1"/>
                </a:solidFill>
                <a:latin typeface="Tahoma" pitchFamily="34" charset="0"/>
                <a:ea typeface="宋体" pitchFamily="2" charset="-122"/>
              </a:defRPr>
            </a:lvl8pPr>
            <a:lvl9pPr marL="3886200" indent="-228600" algn="ctr" fontAlgn="base">
              <a:spcBef>
                <a:spcPct val="0"/>
              </a:spcBef>
              <a:spcAft>
                <a:spcPct val="0"/>
              </a:spcAft>
              <a:defRPr b="1">
                <a:solidFill>
                  <a:schemeClr val="tx1"/>
                </a:solidFill>
                <a:latin typeface="Tahoma" pitchFamily="34" charset="0"/>
                <a:ea typeface="宋体" pitchFamily="2" charset="-122"/>
              </a:defRPr>
            </a:lvl9pPr>
          </a:lstStyle>
          <a:p>
            <a:pPr algn="r"/>
            <a:fld id="{CEFECABA-D60A-446B-90E7-7FDF69AB2FBA}" type="slidenum">
              <a:rPr lang="en-US" altLang="zh-CN" b="0">
                <a:solidFill>
                  <a:prstClr val="black"/>
                </a:solidFill>
                <a:latin typeface="Arial" pitchFamily="34" charset="0"/>
              </a:rPr>
              <a:pPr algn="r"/>
              <a:t>83</a:t>
            </a:fld>
            <a:endParaRPr lang="en-US" altLang="zh-CN" b="0">
              <a:solidFill>
                <a:prstClr val="black"/>
              </a:solidFill>
              <a:latin typeface="Arial" pitchFamily="34" charset="0"/>
            </a:endParaRPr>
          </a:p>
        </p:txBody>
      </p:sp>
    </p:spTree>
    <p:extLst>
      <p:ext uri="{BB962C8B-B14F-4D97-AF65-F5344CB8AC3E}">
        <p14:creationId xmlns:p14="http://schemas.microsoft.com/office/powerpoint/2010/main" xmlns="" val="250776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8C2AE386-BCE1-4C56-A161-8280A753D1E2}" type="slidenum">
              <a:rPr lang="en-US" altLang="zh-CN" smtClean="0">
                <a:ea typeface="宋体" charset="-122"/>
              </a:rPr>
              <a:pPr/>
              <a:t>98</a:t>
            </a:fld>
            <a:endParaRPr lang="en-US" altLang="zh-CN" smtClean="0">
              <a:ea typeface="宋体"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9B43EC8-3B30-4C6C-B715-8D55B1A54EA8}" type="slidenum">
              <a:rPr lang="en-US" altLang="zh-CN" smtClean="0">
                <a:ea typeface="宋体" charset="-122"/>
              </a:rPr>
              <a:pPr/>
              <a:t>99</a:t>
            </a:fld>
            <a:endParaRPr lang="en-US" altLang="zh-CN" smtClean="0">
              <a:ea typeface="宋体"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C833440-AFA0-43BE-A0D4-D4007120E5B3}" type="slidenum">
              <a:rPr lang="en-US" altLang="zh-CN" smtClean="0">
                <a:ea typeface="宋体" charset="-122"/>
              </a:rPr>
              <a:pPr/>
              <a:t>100</a:t>
            </a:fld>
            <a:endParaRPr lang="en-US" altLang="zh-CN" smtClean="0">
              <a:ea typeface="宋体"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8808158-5044-48BF-8B1E-4C0472E92175}" type="slidenum">
              <a:rPr lang="en-US" altLang="zh-CN" smtClean="0">
                <a:ea typeface="宋体" charset="-122"/>
              </a:rPr>
              <a:pPr/>
              <a:t>103</a:t>
            </a:fld>
            <a:endParaRPr lang="en-US" altLang="zh-CN" smtClean="0">
              <a:ea typeface="宋体" charset="-122"/>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9EEA4B2-6DD1-4E3F-869E-B360B8F7B9FF}" type="slidenum">
              <a:rPr lang="en-US" altLang="zh-CN" smtClean="0">
                <a:ea typeface="宋体" charset="-122"/>
              </a:rPr>
              <a:pPr/>
              <a:t>104</a:t>
            </a:fld>
            <a:endParaRPr lang="en-US" altLang="zh-CN" smtClean="0">
              <a:ea typeface="宋体" charset="-122"/>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06526205-F9EE-4C66-9B0D-D92A6CE32924}" type="slidenum">
              <a:rPr lang="en-US" altLang="zh-CN" smtClean="0">
                <a:ea typeface="宋体" charset="-122"/>
              </a:rPr>
              <a:pPr/>
              <a:t>25</a:t>
            </a:fld>
            <a:endParaRPr lang="en-US" altLang="zh-CN" smtClean="0">
              <a:ea typeface="宋体"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13476B9E-A96E-4BDE-AACF-3B46A1A4AD94}" type="slidenum">
              <a:rPr lang="en-US" altLang="zh-CN" smtClean="0">
                <a:ea typeface="宋体" charset="-122"/>
              </a:rPr>
              <a:pPr/>
              <a:t>26</a:t>
            </a:fld>
            <a:endParaRPr lang="en-US" altLang="zh-CN" smtClean="0">
              <a:ea typeface="宋体"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629D750-341D-4776-BBAA-478785396E8C}" type="slidenum">
              <a:rPr lang="en-US" altLang="zh-CN" smtClean="0">
                <a:ea typeface="宋体" charset="-122"/>
              </a:rPr>
              <a:pPr/>
              <a:t>27</a:t>
            </a:fld>
            <a:endParaRPr lang="en-US" altLang="zh-CN" smtClean="0">
              <a:ea typeface="宋体"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A6305EA-E22C-4051-9347-97FE5E5A3257}" type="slidenum">
              <a:rPr lang="en-US" altLang="zh-CN" smtClean="0">
                <a:ea typeface="宋体" charset="-122"/>
              </a:rPr>
              <a:pPr/>
              <a:t>28</a:t>
            </a:fld>
            <a:endParaRPr lang="en-US" altLang="zh-CN" smtClean="0">
              <a:ea typeface="宋体"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0568DCC3-4B5C-4EDA-AB28-86EF1899ABE6}" type="slidenum">
              <a:rPr lang="en-US" altLang="zh-CN" smtClean="0">
                <a:ea typeface="宋体" charset="-122"/>
              </a:rPr>
              <a:pPr/>
              <a:t>29</a:t>
            </a:fld>
            <a:endParaRPr lang="en-US" altLang="zh-CN" smtClean="0">
              <a:ea typeface="宋体"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BFDDB61-E74C-4C21-9AC0-7C666B8A24BD}" type="slidenum">
              <a:rPr lang="en-US" altLang="zh-CN" smtClean="0">
                <a:ea typeface="宋体" charset="-122"/>
              </a:rPr>
              <a:pPr/>
              <a:t>30</a:t>
            </a:fld>
            <a:endParaRPr lang="en-US" altLang="zh-CN" smtClean="0">
              <a:ea typeface="宋体"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B501B1A-521F-4D72-AE84-48B2EF055307}" type="slidenum">
              <a:rPr lang="en-US" altLang="zh-CN" smtClean="0">
                <a:ea typeface="宋体" charset="-122"/>
              </a:rPr>
              <a:pPr/>
              <a:t>59</a:t>
            </a:fld>
            <a:endParaRPr lang="en-US" altLang="zh-CN" smtClean="0">
              <a:ea typeface="宋体" charset="-122"/>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立输变电设备物联网，主要问题在于如何把物联网技术与输变电设备管理技术进行融合，如何突破全景关联分析、资源协同联动、智能动态决策等技术瓶颈，构建对输变电设备全景信息的泛在感知网络，最终实现具有物联网功能特征的设备智能管控系统。</a:t>
            </a:r>
            <a:endParaRPr lang="zh-CN" altLang="en-US" dirty="0"/>
          </a:p>
        </p:txBody>
      </p:sp>
      <p:sp>
        <p:nvSpPr>
          <p:cNvPr id="4" name="灯片编号占位符 3"/>
          <p:cNvSpPr>
            <a:spLocks noGrp="1"/>
          </p:cNvSpPr>
          <p:nvPr>
            <p:ph type="sldNum" sz="quarter" idx="10"/>
          </p:nvPr>
        </p:nvSpPr>
        <p:spPr/>
        <p:txBody>
          <a:bodyPr/>
          <a:lstStyle/>
          <a:p>
            <a:pPr>
              <a:defRPr/>
            </a:pPr>
            <a:fld id="{3C5A940F-5B3E-4E00-85FC-B6A6E8D595C6}" type="slidenum">
              <a:rPr lang="zh-CN" altLang="en-US" smtClean="0"/>
              <a:pPr>
                <a:defRPr/>
              </a:pPr>
              <a:t>81</a:t>
            </a:fld>
            <a:endParaRPr lang="zh-CN" altLang="en-US"/>
          </a:p>
        </p:txBody>
      </p:sp>
    </p:spTree>
    <p:extLst>
      <p:ext uri="{BB962C8B-B14F-4D97-AF65-F5344CB8AC3E}">
        <p14:creationId xmlns:p14="http://schemas.microsoft.com/office/powerpoint/2010/main" xmlns="" val="4155143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pic>
        <p:nvPicPr>
          <p:cNvPr id="14" name="Picture 19"/>
          <p:cNvPicPr>
            <a:picLocks noChangeAspect="1" noChangeArrowheads="1"/>
          </p:cNvPicPr>
          <p:nvPr userDrawn="1"/>
        </p:nvPicPr>
        <p:blipFill>
          <a:blip r:embed="rId2" cstate="print"/>
          <a:srcRect/>
          <a:stretch>
            <a:fillRect/>
          </a:stretch>
        </p:blipFill>
        <p:spPr bwMode="auto">
          <a:xfrm>
            <a:off x="6696075" y="6381750"/>
            <a:ext cx="2447925" cy="466725"/>
          </a:xfrm>
          <a:prstGeom prst="rect">
            <a:avLst/>
          </a:prstGeom>
          <a:noFill/>
          <a:ln w="9525">
            <a:noFill/>
            <a:miter lim="800000"/>
            <a:headEnd/>
            <a:tailEnd/>
          </a:ln>
        </p:spPr>
      </p:pic>
      <p:sp>
        <p:nvSpPr>
          <p:cNvPr id="191500"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9150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7"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BF0EB50-3736-4CBB-8053-607CEADA32A4}" type="slidenum">
              <a:rPr lang="en-US" altLang="zh-CN"/>
              <a:pPr>
                <a:defRPr/>
              </a:pPr>
              <a:t>‹#›</a:t>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22C08ED-7082-4CEA-A49E-4DACB1E86774}"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476250"/>
            <a:ext cx="1951038" cy="5656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476250"/>
            <a:ext cx="5700712" cy="56562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5C1DB42-F3EF-46A6-918E-E8C5BFB5DCFB}"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476250"/>
            <a:ext cx="7793037" cy="12001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185F7C77-4B6F-40E9-BFE0-5B9BEAE0D154}" type="slidenum">
              <a:rPr lang="en-US" altLang="zh-CN"/>
              <a:pPr>
                <a:defRPr/>
              </a:pPr>
              <a:t>‹#›</a:t>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476250"/>
            <a:ext cx="7793037" cy="12001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4FEA72B-086B-4250-B07C-D68373A8E68C}" type="slidenum">
              <a:rPr lang="en-US" altLang="zh-CN"/>
              <a:pPr>
                <a:defRPr/>
              </a:pPr>
              <a:t>‹#›</a:t>
            </a:fld>
            <a:endParaRPr lang="en-US"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476250"/>
            <a:ext cx="7793037" cy="12001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2013A6DA-4767-4C96-8FEC-6D4A338453A8}" type="slidenum">
              <a:rPr lang="en-US" altLang="zh-CN"/>
              <a:pPr>
                <a:defRPr/>
              </a:pPr>
              <a:t>‹#›</a:t>
            </a:fld>
            <a:endParaRPr lang="en-US"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bg>
      <p:bgPr shadeToTitle="1">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251520" y="44624"/>
            <a:ext cx="2159566" cy="307777"/>
          </a:xfrm>
          <a:prstGeom prst="rect">
            <a:avLst/>
          </a:prstGeom>
        </p:spPr>
        <p:txBody>
          <a:bodyPr wrap="none">
            <a:spAutoFit/>
          </a:bodyPr>
          <a:lstStyle/>
          <a:p>
            <a:r>
              <a:rPr lang="zh-CN" altLang="en-US" sz="1400" b="0" i="1" cap="none" spc="0" dirty="0" smtClean="0">
                <a:ln w="0"/>
                <a:gradFill flip="none" rotWithShape="1">
                  <a:gsLst>
                    <a:gs pos="100000">
                      <a:schemeClr val="bg1">
                        <a:lumMod val="95000"/>
                        <a:alpha val="73000"/>
                      </a:schemeClr>
                    </a:gs>
                    <a:gs pos="0">
                      <a:schemeClr val="bg1">
                        <a:alpha val="82000"/>
                      </a:schemeClr>
                    </a:gs>
                  </a:gsLst>
                  <a:lin ang="5400000" scaled="1"/>
                  <a:tileRect/>
                </a:gradFill>
                <a:effectLst>
                  <a:outerShdw blurRad="38100" dist="25400" dir="5400000" algn="ctr" rotWithShape="0">
                    <a:srgbClr val="6E747A">
                      <a:alpha val="43000"/>
                    </a:srgbClr>
                  </a:outerShdw>
                </a:effectLst>
                <a:latin typeface="+mn-ea"/>
                <a:ea typeface="+mn-ea"/>
              </a:rPr>
              <a:t>服务好、管理好、形象好</a:t>
            </a:r>
            <a:endParaRPr lang="zh-CN" altLang="en-US" sz="1400" b="0" i="1" cap="none" spc="0" dirty="0">
              <a:ln w="0"/>
              <a:gradFill flip="none" rotWithShape="1">
                <a:gsLst>
                  <a:gs pos="100000">
                    <a:schemeClr val="bg1">
                      <a:lumMod val="95000"/>
                      <a:alpha val="73000"/>
                    </a:schemeClr>
                  </a:gs>
                  <a:gs pos="0">
                    <a:schemeClr val="bg1">
                      <a:alpha val="82000"/>
                    </a:schemeClr>
                  </a:gs>
                </a:gsLst>
                <a:lin ang="5400000" scaled="1"/>
                <a:tileRect/>
              </a:gradFill>
              <a:effectLst>
                <a:outerShdw blurRad="38100" dist="25400" dir="5400000" algn="ctr" rotWithShape="0">
                  <a:srgbClr val="6E747A">
                    <a:alpha val="43000"/>
                  </a:srgbClr>
                </a:outerShdw>
              </a:effectLst>
              <a:latin typeface="+mn-ea"/>
              <a:ea typeface="+mn-ea"/>
            </a:endParaRPr>
          </a:p>
        </p:txBody>
      </p:sp>
      <p:sp>
        <p:nvSpPr>
          <p:cNvPr id="3" name="标题 2"/>
          <p:cNvSpPr>
            <a:spLocks noGrp="1"/>
          </p:cNvSpPr>
          <p:nvPr>
            <p:ph type="title"/>
          </p:nvPr>
        </p:nvSpPr>
        <p:spPr>
          <a:xfrm>
            <a:off x="303940" y="232974"/>
            <a:ext cx="4214292" cy="400110"/>
          </a:xfrm>
          <a:prstGeom prst="rect">
            <a:avLst/>
          </a:prstGeom>
          <a:solidFill>
            <a:schemeClr val="bg1"/>
          </a:solidFill>
          <a:ln w="9525">
            <a:noFill/>
            <a:miter lim="800000"/>
            <a:headEnd/>
            <a:tailEnd/>
          </a:ln>
        </p:spPr>
        <p:txBody>
          <a:bodyPr wrap="square">
            <a:spAutoFit/>
          </a:bodyPr>
          <a:lstStyle>
            <a:lvl1pPr algn="l">
              <a:defRPr lang="zh-CN" altLang="en-US" sz="2000" b="1" cap="all">
                <a:ln w="0"/>
                <a:solidFill>
                  <a:srgbClr val="002060"/>
                </a:solidFill>
                <a:latin typeface="+mn-ea"/>
                <a:ea typeface="+mn-ea"/>
                <a:cs typeface="+mn-cs"/>
              </a:defRPr>
            </a:lvl1pPr>
          </a:lstStyle>
          <a:p>
            <a:pPr marL="396000" lvl="0" indent="-342900" algn="l">
              <a:buFont typeface="Wingdings" panose="05000000000000000000" pitchFamily="2" charset="2"/>
              <a:buChar char="u"/>
            </a:pPr>
            <a:r>
              <a:rPr lang="zh-CN" altLang="en-US" dirty="0" smtClean="0"/>
              <a:t>单击此处编辑母版标题样式</a:t>
            </a:r>
            <a:endParaRPr lang="zh-CN" altLang="en-US" dirty="0"/>
          </a:p>
        </p:txBody>
      </p:sp>
    </p:spTree>
    <p:extLst>
      <p:ext uri="{BB962C8B-B14F-4D97-AF65-F5344CB8AC3E}">
        <p14:creationId xmlns:p14="http://schemas.microsoft.com/office/powerpoint/2010/main" xmlns="" val="31708522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309A780-5E7B-4FAD-BFD2-85F3D5A85E5B}" type="slidenum">
              <a:rPr lang="en-US" altLang="zh-CN"/>
              <a:pPr>
                <a:defRPr/>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74A73CB-4061-48B9-A714-D35960A1CCCE}"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ECD929F-B45B-4114-9CCD-89036DFCD6AB}"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7299CCF5-572D-4BCB-9A45-791548C1EB54}"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D7C4B58A-9389-403B-8803-498927E0D9FA}"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9597D027-9C79-4A94-A2AD-3606F6DBCD07}"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AE35223-1607-40A4-8191-8893E0465D0F}"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F02F98BC-D45D-4D65-9F87-60C38476F63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6"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6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68"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6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7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71"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9047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ea typeface="宋体" pitchFamily="2" charset="-122"/>
            </a:endParaRPr>
          </a:p>
        </p:txBody>
      </p:sp>
      <p:sp>
        <p:nvSpPr>
          <p:cNvPr id="16393" name="Rectangle 9"/>
          <p:cNvSpPr>
            <a:spLocks noGrp="1" noChangeArrowheads="1"/>
          </p:cNvSpPr>
          <p:nvPr>
            <p:ph type="title"/>
          </p:nvPr>
        </p:nvSpPr>
        <p:spPr bwMode="auto">
          <a:xfrm>
            <a:off x="1150938" y="476250"/>
            <a:ext cx="7793037" cy="12001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639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047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defRPr/>
            </a:pPr>
            <a:endParaRPr lang="en-US" altLang="zh-CN"/>
          </a:p>
        </p:txBody>
      </p:sp>
      <p:sp>
        <p:nvSpPr>
          <p:cNvPr id="19047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19047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defRPr/>
            </a:pPr>
            <a:fld id="{C43AD3F7-3452-455C-9314-B38182EDB288}" type="slidenum">
              <a:rPr lang="en-US" altLang="zh-CN"/>
              <a:pPr>
                <a:defRPr/>
              </a:pPr>
              <a:t>‹#›</a:t>
            </a:fld>
            <a:endParaRPr lang="en-US" altLang="zh-CN"/>
          </a:p>
        </p:txBody>
      </p:sp>
      <p:pic>
        <p:nvPicPr>
          <p:cNvPr id="16398" name="Picture 15"/>
          <p:cNvPicPr>
            <a:picLocks noChangeAspect="1" noChangeArrowheads="1"/>
          </p:cNvPicPr>
          <p:nvPr userDrawn="1"/>
        </p:nvPicPr>
        <p:blipFill>
          <a:blip r:embed="rId17" cstate="print"/>
          <a:srcRect/>
          <a:stretch>
            <a:fillRect/>
          </a:stretch>
        </p:blipFill>
        <p:spPr bwMode="auto">
          <a:xfrm>
            <a:off x="6516688" y="6381750"/>
            <a:ext cx="2447925" cy="466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77"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8" r:id="rId15"/>
  </p:sldLayoutIdLst>
  <p:transition/>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ipeng@yn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oleObject" Target="../embeddings/oleObject21.bin"/></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134.jpeg"/><Relationship Id="rId4" Type="http://schemas.openxmlformats.org/officeDocument/2006/relationships/image" Target="../media/image133.jpeg"/></Relationships>
</file>

<file path=ppt/slides/_rels/slide10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gif"/><Relationship Id="rId18" Type="http://schemas.openxmlformats.org/officeDocument/2006/relationships/image" Target="../media/image40.gif"/><Relationship Id="rId3" Type="http://schemas.openxmlformats.org/officeDocument/2006/relationships/oleObject" Target="../embeddings/oleObject1.bin"/><Relationship Id="rId7" Type="http://schemas.openxmlformats.org/officeDocument/2006/relationships/hyperlink" Target="../0226&#25945;&#26696;/agv.avi" TargetMode="External"/><Relationship Id="rId12" Type="http://schemas.openxmlformats.org/officeDocument/2006/relationships/image" Target="../media/image36.gif"/><Relationship Id="rId17" Type="http://schemas.openxmlformats.org/officeDocument/2006/relationships/image" Target="../media/image39.gif"/><Relationship Id="rId2" Type="http://schemas.openxmlformats.org/officeDocument/2006/relationships/slideLayout" Target="../slideLayouts/slideLayout7.xml"/><Relationship Id="rId16" Type="http://schemas.openxmlformats.org/officeDocument/2006/relationships/image" Target="../media/image38.gif"/><Relationship Id="rId1" Type="http://schemas.openxmlformats.org/officeDocument/2006/relationships/vmlDrawing" Target="../drawings/vmlDrawing1.vml"/><Relationship Id="rId6" Type="http://schemas.openxmlformats.org/officeDocument/2006/relationships/image" Target="../media/image33.gif"/><Relationship Id="rId11" Type="http://schemas.openxmlformats.org/officeDocument/2006/relationships/image" Target="../media/image35.gif"/><Relationship Id="rId5" Type="http://schemas.openxmlformats.org/officeDocument/2006/relationships/oleObject" Target="../embeddings/oleObject2.bin"/><Relationship Id="rId15" Type="http://schemas.openxmlformats.org/officeDocument/2006/relationships/oleObject" Target="../embeddings/oleObject4.bin"/><Relationship Id="rId10" Type="http://schemas.openxmlformats.org/officeDocument/2006/relationships/image" Target="../media/image34.gif"/><Relationship Id="rId19" Type="http://schemas.openxmlformats.org/officeDocument/2006/relationships/image" Target="../media/image41.gif"/><Relationship Id="rId4" Type="http://schemas.openxmlformats.org/officeDocument/2006/relationships/image" Target="../media/image32.png"/><Relationship Id="rId9" Type="http://schemas.openxmlformats.org/officeDocument/2006/relationships/hyperlink" Target="../0226&#25945;&#26696;/&#28888;&#19997;&#26426;.avi" TargetMode="External"/><Relationship Id="rId14" Type="http://schemas.openxmlformats.org/officeDocument/2006/relationships/hyperlink" Target="../0226&#25945;&#26696;/&#26426;&#22120;&#20154;.avi"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video" Target="file:///C:\WINDOWS\Desktop\&#19977;&#22996;\&#26426;&#22120;&#20154;.avi" TargetMode="External"/><Relationship Id="rId7" Type="http://schemas.openxmlformats.org/officeDocument/2006/relationships/image" Target="../media/image46.jpeg"/><Relationship Id="rId2" Type="http://schemas.openxmlformats.org/officeDocument/2006/relationships/video" Target="file:///C:\WINDOWS\Desktop\&#19977;&#22996;\agv.agvi.avi" TargetMode="External"/><Relationship Id="rId1" Type="http://schemas.openxmlformats.org/officeDocument/2006/relationships/video" Target="file:///C:\WINDOWS\Desktop\&#19977;&#22996;\1.avi" TargetMode="Externa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file:///C:\Users\lenovo\Desktop\&#32452;&#24577;&#29579;6.53.lnk" TargetMode="External"/><Relationship Id="rId2" Type="http://schemas.openxmlformats.org/officeDocument/2006/relationships/video" Target="file:///E:\ll\GLIP3.wmv" TargetMode="External"/><Relationship Id="rId1" Type="http://schemas.openxmlformats.org/officeDocument/2006/relationships/video" Target="file:///E:\ll\GILP2.wmv" TargetMode="External"/><Relationship Id="rId6" Type="http://schemas.openxmlformats.org/officeDocument/2006/relationships/hyperlink" Target="file:///D:\vedio\161_GILP2.wmv"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53.xml"/><Relationship Id="rId4" Type="http://schemas.openxmlformats.org/officeDocument/2006/relationships/slide" Target="slide49.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hyperlink" Target="&#20064;&#39064;&#35299;&#31572;&#19982;&#22810;&#23186;&#20307;&#25945;&#26696;-&#29579;&#26480;/&#35199;&#24037;&#22823;&#30340;ppt/&#29926;&#29305;.pp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hyperlink" Target="&#20064;&#39064;&#35299;&#31572;&#19982;&#22810;&#23186;&#20307;&#25945;&#26696;-&#29579;&#26480;/&#35199;&#24037;&#22823;&#30340;ppt/&#22856;&#22862;&#26031;&#29305;.ppt"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hyperlink" Target="&#20064;&#39064;&#35299;&#31572;&#19982;&#22810;&#23186;&#20307;&#25945;&#26696;-&#29579;&#26480;/&#35199;&#24037;&#22823;&#30340;ppt/&#38065;&#23398;&#26862;.ppt"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8.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15.bin"/></Relationships>
</file>

<file path=ppt/slides/_rels/slide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subTitle" idx="1"/>
          </p:nvPr>
        </p:nvSpPr>
        <p:spPr>
          <a:xfrm>
            <a:off x="1403350" y="4941888"/>
            <a:ext cx="6400800" cy="1273175"/>
          </a:xfrm>
        </p:spPr>
        <p:txBody>
          <a:bodyPr/>
          <a:lstStyle/>
          <a:p>
            <a:pPr eaLnBrk="1" hangingPunct="1">
              <a:lnSpc>
                <a:spcPct val="90000"/>
              </a:lnSpc>
              <a:defRPr/>
            </a:pPr>
            <a:endParaRPr lang="en-US" altLang="zh-CN" sz="2400" b="1" dirty="0" smtClean="0">
              <a:effectLst>
                <a:outerShdw blurRad="38100" dist="38100" dir="2700000" algn="tl">
                  <a:srgbClr val="C0C0C0"/>
                </a:outerShdw>
              </a:effectLst>
              <a:latin typeface="华文楷体" pitchFamily="2" charset="-122"/>
              <a:ea typeface="华文楷体" pitchFamily="2" charset="-122"/>
            </a:endParaRPr>
          </a:p>
          <a:p>
            <a:pPr eaLnBrk="1" hangingPunct="1">
              <a:lnSpc>
                <a:spcPct val="90000"/>
              </a:lnSpc>
              <a:defRPr/>
            </a:pPr>
            <a:r>
              <a:rPr lang="zh-CN" altLang="en-US" sz="2400" b="1" dirty="0" smtClean="0">
                <a:effectLst>
                  <a:outerShdw blurRad="38100" dist="38100" dir="2700000" algn="tl">
                    <a:srgbClr val="C0C0C0"/>
                  </a:outerShdw>
                </a:effectLst>
                <a:latin typeface="华文楷体" pitchFamily="2" charset="-122"/>
                <a:ea typeface="华文楷体" pitchFamily="2" charset="-122"/>
              </a:rPr>
              <a:t>云南大学信息学院电子工程系</a:t>
            </a:r>
            <a:endParaRPr lang="en-US" altLang="zh-CN" sz="2400" b="1" dirty="0" smtClean="0">
              <a:effectLst>
                <a:outerShdw blurRad="38100" dist="38100" dir="2700000" algn="tl">
                  <a:srgbClr val="C0C0C0"/>
                </a:outerShdw>
              </a:effectLst>
              <a:latin typeface="华文楷体" pitchFamily="2" charset="-122"/>
              <a:ea typeface="华文楷体" pitchFamily="2" charset="-122"/>
            </a:endParaRPr>
          </a:p>
          <a:p>
            <a:pPr eaLnBrk="1" hangingPunct="1">
              <a:lnSpc>
                <a:spcPct val="90000"/>
              </a:lnSpc>
              <a:defRPr/>
            </a:pPr>
            <a:r>
              <a:rPr lang="en-US" altLang="zh-CN" sz="2000" dirty="0" smtClean="0"/>
              <a:t>Department of Electronic Engineering  YNU</a:t>
            </a:r>
            <a:endParaRPr lang="zh-CN" altLang="en-US" sz="2000" b="1" dirty="0" smtClean="0">
              <a:effectLst>
                <a:outerShdw blurRad="38100" dist="38100" dir="2700000" algn="tl">
                  <a:srgbClr val="C0C0C0"/>
                </a:outerShdw>
              </a:effectLst>
              <a:latin typeface="华文楷体" pitchFamily="2" charset="-122"/>
              <a:ea typeface="华文楷体" pitchFamily="2" charset="-122"/>
            </a:endParaRPr>
          </a:p>
          <a:p>
            <a:pPr eaLnBrk="1" hangingPunct="1">
              <a:lnSpc>
                <a:spcPct val="90000"/>
              </a:lnSpc>
              <a:defRPr/>
            </a:pPr>
            <a:r>
              <a:rPr lang="en-US" altLang="zh-CN" sz="2400" b="1" dirty="0" smtClean="0">
                <a:effectLst>
                  <a:outerShdw blurRad="38100" dist="38100" dir="2700000" algn="tl">
                    <a:srgbClr val="C0C0C0"/>
                  </a:outerShdw>
                </a:effectLst>
                <a:latin typeface="华文楷体" pitchFamily="2" charset="-122"/>
                <a:ea typeface="华文楷体" pitchFamily="2" charset="-122"/>
              </a:rPr>
              <a:t>2016</a:t>
            </a:r>
            <a:r>
              <a:rPr lang="zh-CN" altLang="en-US" sz="2400" b="1" dirty="0" smtClean="0">
                <a:effectLst>
                  <a:outerShdw blurRad="38100" dist="38100" dir="2700000" algn="tl">
                    <a:srgbClr val="C0C0C0"/>
                  </a:outerShdw>
                </a:effectLst>
                <a:latin typeface="华文楷体" pitchFamily="2" charset="-122"/>
                <a:ea typeface="华文楷体" pitchFamily="2" charset="-122"/>
              </a:rPr>
              <a:t>年</a:t>
            </a:r>
            <a:r>
              <a:rPr lang="en-US" altLang="zh-CN" sz="2400" b="1" dirty="0" smtClean="0">
                <a:effectLst>
                  <a:outerShdw blurRad="38100" dist="38100" dir="2700000" algn="tl">
                    <a:srgbClr val="C0C0C0"/>
                  </a:outerShdw>
                </a:effectLst>
                <a:latin typeface="华文楷体" pitchFamily="2" charset="-122"/>
                <a:ea typeface="华文楷体" pitchFamily="2" charset="-122"/>
              </a:rPr>
              <a:t>9</a:t>
            </a:r>
            <a:r>
              <a:rPr lang="zh-CN" altLang="en-US" sz="2400" b="1" dirty="0" smtClean="0">
                <a:effectLst>
                  <a:outerShdw blurRad="38100" dist="38100" dir="2700000" algn="tl">
                    <a:srgbClr val="C0C0C0"/>
                  </a:outerShdw>
                </a:effectLst>
                <a:latin typeface="华文楷体" pitchFamily="2" charset="-122"/>
                <a:ea typeface="华文楷体" pitchFamily="2" charset="-122"/>
              </a:rPr>
              <a:t>月</a:t>
            </a:r>
          </a:p>
        </p:txBody>
      </p:sp>
      <p:sp>
        <p:nvSpPr>
          <p:cNvPr id="18436" name="Text Box 4"/>
          <p:cNvSpPr txBox="1">
            <a:spLocks noChangeArrowheads="1"/>
          </p:cNvSpPr>
          <p:nvPr/>
        </p:nvSpPr>
        <p:spPr bwMode="auto">
          <a:xfrm>
            <a:off x="2627313" y="3389313"/>
            <a:ext cx="3090862" cy="1674812"/>
          </a:xfrm>
          <a:prstGeom prst="rect">
            <a:avLst/>
          </a:prstGeom>
          <a:noFill/>
          <a:ln w="9525" algn="ctr">
            <a:noFill/>
            <a:miter lim="800000"/>
            <a:headEnd/>
            <a:tailEnd/>
          </a:ln>
        </p:spPr>
        <p:txBody>
          <a:bodyPr wrap="none">
            <a:spAutoFit/>
          </a:bodyPr>
          <a:lstStyle/>
          <a:p>
            <a:pPr algn="ctr"/>
            <a:r>
              <a:rPr lang="zh-CN" altLang="en-US" sz="3200" b="1">
                <a:solidFill>
                  <a:schemeClr val="folHlink"/>
                </a:solidFill>
                <a:latin typeface="华文行楷" pitchFamily="2" charset="-122"/>
                <a:ea typeface="华文行楷" pitchFamily="2" charset="-122"/>
              </a:rPr>
              <a:t>李  鹏</a:t>
            </a:r>
          </a:p>
          <a:p>
            <a:pPr algn="ctr"/>
            <a:r>
              <a:rPr lang="en-US" altLang="zh-CN" sz="2400" b="1">
                <a:solidFill>
                  <a:schemeClr val="folHlink"/>
                </a:solidFill>
              </a:rPr>
              <a:t>13608859219</a:t>
            </a:r>
          </a:p>
          <a:p>
            <a:pPr algn="ctr"/>
            <a:r>
              <a:rPr lang="en-US" altLang="zh-CN" sz="2400" b="1">
                <a:solidFill>
                  <a:schemeClr val="folHlink"/>
                </a:solidFill>
                <a:hlinkClick r:id="rId2"/>
              </a:rPr>
              <a:t>lipeng@ynu.edu.cn</a:t>
            </a:r>
            <a:endParaRPr lang="en-US" altLang="zh-CN" sz="2400" b="1">
              <a:solidFill>
                <a:schemeClr val="folHlink"/>
              </a:solidFill>
            </a:endParaRPr>
          </a:p>
          <a:p>
            <a:pPr algn="ctr"/>
            <a:endParaRPr lang="en-US" altLang="zh-CN" sz="2400" b="1">
              <a:solidFill>
                <a:schemeClr val="folHlink"/>
              </a:solidFill>
            </a:endParaRPr>
          </a:p>
        </p:txBody>
      </p:sp>
      <p:sp>
        <p:nvSpPr>
          <p:cNvPr id="6" name="Rectangle 2"/>
          <p:cNvSpPr>
            <a:spLocks noGrp="1" noChangeArrowheads="1"/>
          </p:cNvSpPr>
          <p:nvPr>
            <p:ph type="ctrTitle"/>
          </p:nvPr>
        </p:nvSpPr>
        <p:spPr>
          <a:xfrm>
            <a:off x="468313" y="692150"/>
            <a:ext cx="7974012" cy="2446338"/>
          </a:xfrm>
        </p:spPr>
        <p:txBody>
          <a:bodyPr/>
          <a:lstStyle/>
          <a:p>
            <a:pPr algn="ctr" eaLnBrk="1" hangingPunct="1">
              <a:defRPr/>
            </a:pPr>
            <a:r>
              <a:rPr lang="zh-CN" altLang="en-US" sz="4800" b="1" dirty="0" smtClean="0">
                <a:solidFill>
                  <a:srgbClr val="0000FF"/>
                </a:solidFill>
                <a:ea typeface="华文行楷" pitchFamily="2" charset="-122"/>
              </a:rPr>
              <a:t>自动控制原理</a:t>
            </a:r>
            <a:r>
              <a:rPr lang="zh-CN" altLang="en-US" sz="4800" b="1" dirty="0" smtClean="0">
                <a:solidFill>
                  <a:srgbClr val="0000FF"/>
                </a:solidFill>
              </a:rPr>
              <a:t/>
            </a:r>
            <a:br>
              <a:rPr lang="zh-CN" altLang="en-US" sz="4800" b="1" dirty="0" smtClean="0">
                <a:solidFill>
                  <a:srgbClr val="0000FF"/>
                </a:solidFill>
              </a:rPr>
            </a:br>
            <a:r>
              <a:rPr lang="zh-CN" altLang="en-US" sz="2400" dirty="0" smtClean="0">
                <a:solidFill>
                  <a:srgbClr val="0000FF"/>
                </a:solidFill>
              </a:rPr>
              <a:t/>
            </a:r>
            <a:br>
              <a:rPr lang="zh-CN" altLang="en-US" sz="2400" dirty="0" smtClean="0">
                <a:solidFill>
                  <a:srgbClr val="0000FF"/>
                </a:solidFill>
              </a:rPr>
            </a:br>
            <a:r>
              <a:rPr kumimoji="1" lang="en-US" altLang="zh-CN" sz="3600" b="1" dirty="0" smtClean="0">
                <a:solidFill>
                  <a:srgbClr val="6699FF"/>
                </a:solidFill>
                <a:effectLst>
                  <a:outerShdw blurRad="38100" dist="38100" dir="2700000" algn="tl">
                    <a:srgbClr val="C0C0C0"/>
                  </a:outerShdw>
                </a:effectLst>
                <a:latin typeface="Arial" charset="0"/>
                <a:ea typeface="华文楷体" pitchFamily="2" charset="-122"/>
              </a:rPr>
              <a:t> The Principle of Automatic Control </a:t>
            </a:r>
            <a:r>
              <a:rPr lang="en-US" altLang="zh-CN" sz="3600" dirty="0" smtClean="0">
                <a:solidFill>
                  <a:srgbClr val="6699FF"/>
                </a:solidFill>
              </a:rPr>
              <a:t/>
            </a:r>
            <a:br>
              <a:rPr lang="en-US" altLang="zh-CN" sz="3600" dirty="0" smtClean="0">
                <a:solidFill>
                  <a:srgbClr val="6699FF"/>
                </a:solidFill>
              </a:rPr>
            </a:br>
            <a:endParaRPr lang="en-US" altLang="zh-CN" sz="3200" dirty="0" smtClean="0">
              <a:solidFill>
                <a:srgbClr val="6699FF"/>
              </a:solidFill>
              <a:latin typeface="Arial"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752600" y="762000"/>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5603" name="Text Box 3"/>
          <p:cNvSpPr txBox="1">
            <a:spLocks noChangeArrowheads="1"/>
          </p:cNvSpPr>
          <p:nvPr/>
        </p:nvSpPr>
        <p:spPr bwMode="auto">
          <a:xfrm>
            <a:off x="1908175" y="3357563"/>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5604" name="Text Box 4"/>
          <p:cNvSpPr txBox="1">
            <a:spLocks noChangeArrowheads="1"/>
          </p:cNvSpPr>
          <p:nvPr/>
        </p:nvSpPr>
        <p:spPr bwMode="auto">
          <a:xfrm>
            <a:off x="323850" y="476250"/>
            <a:ext cx="3600450" cy="946150"/>
          </a:xfrm>
          <a:prstGeom prst="rect">
            <a:avLst/>
          </a:prstGeom>
          <a:noFill/>
          <a:ln w="9525">
            <a:noFill/>
            <a:miter lim="800000"/>
            <a:headEnd/>
            <a:tailEnd/>
          </a:ln>
        </p:spPr>
        <p:txBody>
          <a:bodyPr>
            <a:spAutoFit/>
          </a:bodyPr>
          <a:lstStyle/>
          <a:p>
            <a:pPr>
              <a:spcBef>
                <a:spcPct val="50000"/>
              </a:spcBef>
            </a:pPr>
            <a:r>
              <a:rPr lang="en-US" altLang="zh-CN" sz="2800">
                <a:latin typeface="黑体" pitchFamily="2" charset="-122"/>
                <a:ea typeface="黑体" pitchFamily="2" charset="-122"/>
              </a:rPr>
              <a:t>1952</a:t>
            </a:r>
            <a:r>
              <a:rPr lang="zh-CN" altLang="en-US" sz="2800">
                <a:latin typeface="黑体" pitchFamily="2" charset="-122"/>
                <a:ea typeface="黑体" pitchFamily="2" charset="-122"/>
              </a:rPr>
              <a:t>年美国</a:t>
            </a:r>
            <a:r>
              <a:rPr lang="en-US" altLang="zh-CN" sz="2800">
                <a:latin typeface="黑体" pitchFamily="2" charset="-122"/>
                <a:ea typeface="黑体" pitchFamily="2" charset="-122"/>
              </a:rPr>
              <a:t>MIT</a:t>
            </a:r>
            <a:r>
              <a:rPr lang="zh-CN" altLang="en-US" sz="2800">
                <a:latin typeface="黑体" pitchFamily="2" charset="-122"/>
                <a:ea typeface="黑体" pitchFamily="2" charset="-122"/>
              </a:rPr>
              <a:t>研制出第一台数控机床</a:t>
            </a:r>
            <a:r>
              <a:rPr lang="zh-CN" altLang="en-US"/>
              <a:t> </a:t>
            </a:r>
          </a:p>
        </p:txBody>
      </p:sp>
      <p:sp>
        <p:nvSpPr>
          <p:cNvPr id="25605" name="Text Box 5"/>
          <p:cNvSpPr txBox="1">
            <a:spLocks noChangeArrowheads="1"/>
          </p:cNvSpPr>
          <p:nvPr/>
        </p:nvSpPr>
        <p:spPr bwMode="auto">
          <a:xfrm>
            <a:off x="5292725" y="4076700"/>
            <a:ext cx="4248150" cy="946150"/>
          </a:xfrm>
          <a:prstGeom prst="rect">
            <a:avLst/>
          </a:prstGeom>
          <a:noFill/>
          <a:ln w="9525">
            <a:noFill/>
            <a:miter lim="800000"/>
            <a:headEnd/>
            <a:tailEnd/>
          </a:ln>
        </p:spPr>
        <p:txBody>
          <a:bodyPr>
            <a:spAutoFit/>
          </a:bodyPr>
          <a:lstStyle/>
          <a:p>
            <a:pPr>
              <a:spcBef>
                <a:spcPct val="50000"/>
              </a:spcBef>
            </a:pPr>
            <a:r>
              <a:rPr lang="zh-CN" altLang="en-US" sz="2800">
                <a:ea typeface="黑体" pitchFamily="2" charset="-122"/>
              </a:rPr>
              <a:t>现代</a:t>
            </a:r>
            <a:r>
              <a:rPr lang="zh-CN" altLang="en-US" sz="2800" b="1">
                <a:ea typeface="黑体" pitchFamily="2" charset="-122"/>
              </a:rPr>
              <a:t>高速大型数控中心（</a:t>
            </a:r>
            <a:r>
              <a:rPr lang="zh-CN" altLang="en-US" sz="2800">
                <a:ea typeface="黑体" pitchFamily="2" charset="-122"/>
              </a:rPr>
              <a:t>沈阳第一机床厂</a:t>
            </a:r>
            <a:r>
              <a:rPr lang="zh-CN" altLang="en-US" sz="2800" b="1">
                <a:ea typeface="黑体" pitchFamily="2" charset="-122"/>
              </a:rPr>
              <a:t>）</a:t>
            </a:r>
          </a:p>
        </p:txBody>
      </p:sp>
      <p:pic>
        <p:nvPicPr>
          <p:cNvPr id="25606" name="Picture 6" descr="MIT_CNC"/>
          <p:cNvPicPr>
            <a:picLocks noChangeAspect="1" noChangeArrowheads="1"/>
          </p:cNvPicPr>
          <p:nvPr/>
        </p:nvPicPr>
        <p:blipFill>
          <a:blip r:embed="rId2" cstate="print"/>
          <a:srcRect/>
          <a:stretch>
            <a:fillRect/>
          </a:stretch>
        </p:blipFill>
        <p:spPr bwMode="auto">
          <a:xfrm>
            <a:off x="3995738" y="260350"/>
            <a:ext cx="5148262" cy="3194050"/>
          </a:xfrm>
          <a:prstGeom prst="rect">
            <a:avLst/>
          </a:prstGeom>
          <a:noFill/>
          <a:ln w="9525">
            <a:noFill/>
            <a:miter lim="800000"/>
            <a:headEnd/>
            <a:tailEnd/>
          </a:ln>
        </p:spPr>
      </p:pic>
      <p:pic>
        <p:nvPicPr>
          <p:cNvPr id="25607" name="Picture 7" descr="高速大型数控车削中心"/>
          <p:cNvPicPr>
            <a:picLocks noChangeAspect="1" noChangeArrowheads="1"/>
          </p:cNvPicPr>
          <p:nvPr/>
        </p:nvPicPr>
        <p:blipFill>
          <a:blip r:embed="rId3" cstate="print"/>
          <a:srcRect/>
          <a:stretch>
            <a:fillRect/>
          </a:stretch>
        </p:blipFill>
        <p:spPr bwMode="auto">
          <a:xfrm>
            <a:off x="250825" y="3716338"/>
            <a:ext cx="4895850" cy="292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0" y="271462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5362" name="Object 3"/>
          <p:cNvGraphicFramePr>
            <a:graphicFrameLocks noChangeAspect="1"/>
          </p:cNvGraphicFramePr>
          <p:nvPr/>
        </p:nvGraphicFramePr>
        <p:xfrm>
          <a:off x="971550" y="1773238"/>
          <a:ext cx="6337300" cy="3170237"/>
        </p:xfrm>
        <a:graphic>
          <a:graphicData uri="http://schemas.openxmlformats.org/presentationml/2006/ole">
            <p:oleObj spid="_x0000_s186370" name="位图图像" r:id="rId4" imgW="4123810" imgH="2057143" progId="PBrush">
              <p:embed/>
            </p:oleObj>
          </a:graphicData>
        </a:graphic>
      </p:graphicFrame>
      <p:sp>
        <p:nvSpPr>
          <p:cNvPr id="15364" name="Rectangle 4"/>
          <p:cNvSpPr>
            <a:spLocks noChangeArrowheads="1"/>
          </p:cNvSpPr>
          <p:nvPr/>
        </p:nvSpPr>
        <p:spPr bwMode="auto">
          <a:xfrm>
            <a:off x="1331913" y="188913"/>
            <a:ext cx="6696075" cy="579437"/>
          </a:xfrm>
          <a:prstGeom prst="rect">
            <a:avLst/>
          </a:prstGeom>
          <a:noFill/>
          <a:ln w="9525">
            <a:noFill/>
            <a:miter lim="800000"/>
            <a:headEnd/>
            <a:tailEnd/>
          </a:ln>
        </p:spPr>
        <p:txBody>
          <a:bodyPr>
            <a:spAutoFit/>
          </a:bodyPr>
          <a:lstStyle/>
          <a:p>
            <a:r>
              <a:rPr lang="zh-CN" altLang="en-US" sz="3200">
                <a:solidFill>
                  <a:schemeClr val="tx2"/>
                </a:solidFill>
              </a:rPr>
              <a:t>为何要对控制系统进行分析和设计？</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3"/>
          <p:cNvSpPr>
            <a:spLocks noGrp="1" noChangeArrowheads="1"/>
          </p:cNvSpPr>
          <p:nvPr>
            <p:ph type="body" idx="1"/>
          </p:nvPr>
        </p:nvSpPr>
        <p:spPr>
          <a:xfrm>
            <a:off x="323850" y="1989138"/>
            <a:ext cx="5832475" cy="1655762"/>
          </a:xfrm>
        </p:spPr>
        <p:txBody>
          <a:bodyPr/>
          <a:lstStyle/>
          <a:p>
            <a:pPr marL="892175" lvl="1" indent="-327025" eaLnBrk="1" hangingPunct="1">
              <a:buFont typeface="Wingdings" pitchFamily="2" charset="2"/>
              <a:buNone/>
              <a:tabLst>
                <a:tab pos="1436688" algn="l"/>
                <a:tab pos="7983538" algn="l"/>
                <a:tab pos="8161338" algn="l"/>
              </a:tabLst>
            </a:pPr>
            <a:r>
              <a:rPr lang="zh-CN" altLang="en-US" sz="2400" b="1" smtClean="0">
                <a:solidFill>
                  <a:schemeClr val="tx2"/>
                </a:solidFill>
              </a:rPr>
              <a:t>连续搅拌槽的温度控制问题</a:t>
            </a:r>
            <a:r>
              <a:rPr lang="zh-CN" altLang="en-US" sz="2400" smtClean="0"/>
              <a:t> </a:t>
            </a:r>
            <a:endParaRPr lang="zh-CN" altLang="en-US" sz="2400" b="1" smtClean="0">
              <a:solidFill>
                <a:schemeClr val="tx2"/>
              </a:solidFill>
            </a:endParaRPr>
          </a:p>
          <a:p>
            <a:pPr marL="384175" indent="-384175" eaLnBrk="1" hangingPunct="1">
              <a:tabLst>
                <a:tab pos="1436688" algn="l"/>
                <a:tab pos="7983538" algn="l"/>
                <a:tab pos="8161338" algn="l"/>
              </a:tabLst>
            </a:pPr>
            <a:endParaRPr lang="zh-CN" altLang="en-US" sz="2000" smtClean="0"/>
          </a:p>
          <a:p>
            <a:pPr marL="384175" indent="-384175" eaLnBrk="1" hangingPunct="1">
              <a:tabLst>
                <a:tab pos="1436688" algn="l"/>
                <a:tab pos="7983538" algn="l"/>
                <a:tab pos="8161338" algn="l"/>
              </a:tabLst>
            </a:pPr>
            <a:r>
              <a:rPr lang="zh-CN" altLang="en-US" sz="1800" b="1" smtClean="0"/>
              <a:t>设有一盛液体的连续搅拌槽</a:t>
            </a:r>
            <a:r>
              <a:rPr lang="en-US" altLang="zh-CN" sz="1800" b="1" smtClean="0"/>
              <a:t>,</a:t>
            </a:r>
            <a:r>
              <a:rPr lang="zh-CN" altLang="en-US" sz="1800" b="1" smtClean="0"/>
              <a:t>如图所示。槽内开始装有</a:t>
            </a:r>
            <a:r>
              <a:rPr lang="en-US" altLang="zh-CN" sz="1800" b="1" smtClean="0"/>
              <a:t>0</a:t>
            </a:r>
            <a:r>
              <a:rPr lang="en-US" altLang="zh-CN" sz="1800" b="1" baseline="30000" smtClean="0"/>
              <a:t>o</a:t>
            </a:r>
            <a:r>
              <a:rPr lang="en-US" altLang="zh-CN" sz="1800" b="1" smtClean="0"/>
              <a:t>C</a:t>
            </a:r>
            <a:r>
              <a:rPr lang="zh-CN" altLang="en-US" sz="1800" b="1" smtClean="0"/>
              <a:t>的液体</a:t>
            </a:r>
            <a:r>
              <a:rPr lang="en-US" altLang="zh-CN" sz="1800" b="1" smtClean="0"/>
              <a:t>,</a:t>
            </a:r>
            <a:r>
              <a:rPr lang="zh-CN" altLang="en-US" sz="1800" b="1" smtClean="0"/>
              <a:t>现需将其温度经</a:t>
            </a:r>
            <a:r>
              <a:rPr lang="en-US" altLang="zh-CN" sz="1800" b="1" smtClean="0"/>
              <a:t>1</a:t>
            </a:r>
            <a:r>
              <a:rPr lang="zh-CN" altLang="en-US" sz="1800" b="1" smtClean="0"/>
              <a:t>小时后升高到</a:t>
            </a:r>
            <a:r>
              <a:rPr lang="en-US" altLang="zh-CN" sz="1800" b="1" smtClean="0"/>
              <a:t>40</a:t>
            </a:r>
            <a:r>
              <a:rPr lang="en-US" altLang="zh-CN" sz="1800" b="1" baseline="30000" smtClean="0"/>
              <a:t>o</a:t>
            </a:r>
            <a:r>
              <a:rPr lang="en-US" altLang="zh-CN" sz="1800" b="1" smtClean="0"/>
              <a:t>C</a:t>
            </a:r>
            <a:r>
              <a:rPr lang="zh-CN" altLang="en-US" sz="1800" b="1" smtClean="0"/>
              <a:t>。</a:t>
            </a:r>
          </a:p>
        </p:txBody>
      </p:sp>
      <p:sp>
        <p:nvSpPr>
          <p:cNvPr id="82947" name="Rectangle 4"/>
          <p:cNvSpPr>
            <a:spLocks noChangeArrowheads="1"/>
          </p:cNvSpPr>
          <p:nvPr/>
        </p:nvSpPr>
        <p:spPr bwMode="auto">
          <a:xfrm>
            <a:off x="0" y="3328988"/>
            <a:ext cx="9144000" cy="0"/>
          </a:xfrm>
          <a:prstGeom prst="rect">
            <a:avLst/>
          </a:prstGeom>
          <a:noFill/>
          <a:ln w="12700">
            <a:noFill/>
            <a:miter lim="800000"/>
            <a:headEnd type="none" w="sm" len="sm"/>
            <a:tailEnd type="none" w="sm" len="sm"/>
          </a:ln>
        </p:spPr>
        <p:txBody>
          <a:bodyPr wrap="none" anchor="ctr">
            <a:spAutoFit/>
          </a:bodyPr>
          <a:lstStyle/>
          <a:p>
            <a:endParaRPr lang="zh-CN" altLang="en-US"/>
          </a:p>
        </p:txBody>
      </p:sp>
      <p:pic>
        <p:nvPicPr>
          <p:cNvPr id="82948" name="Picture 5" descr="7001"/>
          <p:cNvPicPr>
            <a:picLocks noChangeAspect="1" noChangeArrowheads="1"/>
          </p:cNvPicPr>
          <p:nvPr/>
        </p:nvPicPr>
        <p:blipFill>
          <a:blip r:embed="rId2" cstate="print"/>
          <a:srcRect/>
          <a:stretch>
            <a:fillRect/>
          </a:stretch>
        </p:blipFill>
        <p:spPr bwMode="auto">
          <a:xfrm>
            <a:off x="6300788" y="2636838"/>
            <a:ext cx="2592387" cy="2492375"/>
          </a:xfrm>
          <a:prstGeom prst="rect">
            <a:avLst/>
          </a:prstGeom>
          <a:noFill/>
          <a:ln w="9525">
            <a:noFill/>
            <a:miter lim="800000"/>
            <a:headEnd/>
            <a:tailEnd/>
          </a:ln>
        </p:spPr>
      </p:pic>
      <p:sp>
        <p:nvSpPr>
          <p:cNvPr id="82949" name="Rectangle 6"/>
          <p:cNvSpPr>
            <a:spLocks noChangeArrowheads="1"/>
          </p:cNvSpPr>
          <p:nvPr/>
        </p:nvSpPr>
        <p:spPr bwMode="auto">
          <a:xfrm>
            <a:off x="6596063" y="5157788"/>
            <a:ext cx="2025650" cy="366712"/>
          </a:xfrm>
          <a:prstGeom prst="rect">
            <a:avLst/>
          </a:prstGeom>
          <a:noFill/>
          <a:ln w="12700">
            <a:noFill/>
            <a:miter lim="800000"/>
            <a:headEnd type="none" w="sm" len="sm"/>
            <a:tailEnd type="none" w="sm" len="sm"/>
          </a:ln>
        </p:spPr>
        <p:txBody>
          <a:bodyPr wrap="none" anchor="ctr">
            <a:spAutoFit/>
          </a:bodyPr>
          <a:lstStyle/>
          <a:p>
            <a:pPr algn="ctr" eaLnBrk="0" hangingPunct="0"/>
            <a:r>
              <a:rPr lang="zh-CN" altLang="en-US" b="1">
                <a:latin typeface="Times New Roman" pitchFamily="18" charset="0"/>
              </a:rPr>
              <a:t>连续搅拌槽示意图</a:t>
            </a:r>
          </a:p>
        </p:txBody>
      </p:sp>
      <p:sp>
        <p:nvSpPr>
          <p:cNvPr id="82950" name="Rectangle 7"/>
          <p:cNvSpPr>
            <a:spLocks noChangeArrowheads="1"/>
          </p:cNvSpPr>
          <p:nvPr/>
        </p:nvSpPr>
        <p:spPr bwMode="auto">
          <a:xfrm>
            <a:off x="539750" y="3876675"/>
            <a:ext cx="5832475" cy="2981325"/>
          </a:xfrm>
          <a:prstGeom prst="rect">
            <a:avLst/>
          </a:prstGeom>
          <a:noFill/>
          <a:ln w="9525">
            <a:noFill/>
            <a:miter lim="800000"/>
            <a:headEnd/>
            <a:tailEnd/>
          </a:ln>
        </p:spPr>
        <p:txBody>
          <a:bodyPr/>
          <a:lstStyle/>
          <a:p>
            <a:pPr marL="892175" lvl="1" indent="-327025">
              <a:spcBef>
                <a:spcPct val="20000"/>
              </a:spcBef>
              <a:buClr>
                <a:schemeClr val="hlink"/>
              </a:buClr>
              <a:buSzPct val="55000"/>
              <a:buFont typeface="Wingdings" pitchFamily="2" charset="2"/>
              <a:buChar char="n"/>
              <a:tabLst>
                <a:tab pos="1436688" algn="l"/>
                <a:tab pos="7983538" algn="l"/>
                <a:tab pos="8161338" algn="l"/>
              </a:tabLst>
            </a:pPr>
            <a:r>
              <a:rPr lang="zh-CN" altLang="en-US" sz="2000" b="1"/>
              <a:t>为此在入口处以常速流入温度为</a:t>
            </a:r>
            <a:r>
              <a:rPr lang="en-US" altLang="zh-CN" sz="2000" b="1" i="1"/>
              <a:t>u</a:t>
            </a:r>
            <a:r>
              <a:rPr lang="en-US" altLang="zh-CN" sz="2000" b="1"/>
              <a:t>(</a:t>
            </a:r>
            <a:r>
              <a:rPr lang="en-US" altLang="zh-CN" sz="2000" b="1" i="1"/>
              <a:t>t</a:t>
            </a:r>
            <a:r>
              <a:rPr lang="en-US" altLang="zh-CN" sz="2000" b="1"/>
              <a:t>)</a:t>
            </a:r>
            <a:r>
              <a:rPr lang="zh-CN" altLang="en-US" sz="2000" b="1"/>
              <a:t>的液体</a:t>
            </a:r>
            <a:r>
              <a:rPr lang="en-US" altLang="zh-CN" sz="2000" b="1"/>
              <a:t>,</a:t>
            </a:r>
            <a:r>
              <a:rPr lang="zh-CN" altLang="en-US" sz="2000" b="1"/>
              <a:t>经槽内不停转动的搅拌器使槽内液体温度均衡上升。</a:t>
            </a:r>
          </a:p>
          <a:p>
            <a:pPr marL="892175" lvl="1" indent="-327025">
              <a:spcBef>
                <a:spcPct val="20000"/>
              </a:spcBef>
              <a:buClr>
                <a:schemeClr val="hlink"/>
              </a:buClr>
              <a:buSzPct val="55000"/>
              <a:buFont typeface="Wingdings" pitchFamily="2" charset="2"/>
              <a:buChar char="n"/>
              <a:tabLst>
                <a:tab pos="1436688" algn="l"/>
                <a:tab pos="7983538" algn="l"/>
                <a:tab pos="8161338" algn="l"/>
              </a:tabLst>
            </a:pPr>
            <a:r>
              <a:rPr lang="zh-CN" altLang="en-US" sz="2000" b="1"/>
              <a:t>在出口处</a:t>
            </a:r>
            <a:r>
              <a:rPr lang="en-US" altLang="zh-CN" sz="2000" b="1"/>
              <a:t>,</a:t>
            </a:r>
            <a:r>
              <a:rPr lang="zh-CN" altLang="en-US" sz="2000" b="1"/>
              <a:t>设流出的液体保持槽内液面恒定</a:t>
            </a:r>
            <a:r>
              <a:rPr lang="en-US" altLang="zh-CN" sz="2000" b="1"/>
              <a:t>,</a:t>
            </a:r>
            <a:r>
              <a:rPr lang="zh-CN" altLang="en-US" sz="2000" b="1"/>
              <a:t>其温度与槽内液体一致。</a:t>
            </a:r>
          </a:p>
          <a:p>
            <a:pPr marL="892175" lvl="1" indent="-327025">
              <a:spcBef>
                <a:spcPct val="20000"/>
              </a:spcBef>
              <a:buClr>
                <a:schemeClr val="hlink"/>
              </a:buClr>
              <a:buSzPct val="55000"/>
              <a:buFont typeface="Wingdings" pitchFamily="2" charset="2"/>
              <a:buChar char="n"/>
              <a:tabLst>
                <a:tab pos="1436688" algn="l"/>
                <a:tab pos="7983538" algn="l"/>
                <a:tab pos="8161338" algn="l"/>
              </a:tabLst>
            </a:pPr>
            <a:r>
              <a:rPr lang="zh-CN" altLang="en-US" sz="2000" b="1"/>
              <a:t>试寻找</a:t>
            </a:r>
            <a:r>
              <a:rPr lang="en-US" altLang="zh-CN" sz="2000" b="1" i="1"/>
              <a:t>u</a:t>
            </a:r>
            <a:r>
              <a:rPr lang="en-US" altLang="zh-CN" sz="2000" b="1"/>
              <a:t>(</a:t>
            </a:r>
            <a:r>
              <a:rPr lang="en-US" altLang="zh-CN" sz="2000" b="1" i="1"/>
              <a:t>t</a:t>
            </a:r>
            <a:r>
              <a:rPr lang="en-US" altLang="zh-CN" sz="2000" b="1"/>
              <a:t>)</a:t>
            </a:r>
            <a:r>
              <a:rPr lang="zh-CN" altLang="en-US" sz="2000" b="1"/>
              <a:t>的变化规律</a:t>
            </a:r>
            <a:r>
              <a:rPr lang="en-US" altLang="zh-CN" sz="2000" b="1"/>
              <a:t>,</a:t>
            </a:r>
            <a:r>
              <a:rPr lang="zh-CN" altLang="en-US" sz="2000" b="1"/>
              <a:t>使槽中液体的温度经</a:t>
            </a:r>
            <a:r>
              <a:rPr lang="en-US" altLang="zh-CN" sz="2000" b="1"/>
              <a:t>1</a:t>
            </a:r>
            <a:r>
              <a:rPr lang="zh-CN" altLang="en-US" sz="2000" b="1"/>
              <a:t>小时后上升到</a:t>
            </a:r>
            <a:r>
              <a:rPr lang="en-US" altLang="zh-CN" sz="2000" b="1"/>
              <a:t>40</a:t>
            </a:r>
            <a:r>
              <a:rPr lang="en-US" altLang="zh-CN" sz="2000" b="1" baseline="30000"/>
              <a:t>o</a:t>
            </a:r>
            <a:r>
              <a:rPr lang="en-US" altLang="zh-CN" sz="2000" b="1"/>
              <a:t>C,</a:t>
            </a:r>
            <a:r>
              <a:rPr lang="zh-CN" altLang="en-US" sz="2000" b="1"/>
              <a:t>并要求所散失的热量最少。</a:t>
            </a:r>
          </a:p>
        </p:txBody>
      </p:sp>
      <p:sp>
        <p:nvSpPr>
          <p:cNvPr id="82951" name="AutoShape 11"/>
          <p:cNvSpPr>
            <a:spLocks noChangeArrowheads="1"/>
          </p:cNvSpPr>
          <p:nvPr/>
        </p:nvSpPr>
        <p:spPr bwMode="auto">
          <a:xfrm>
            <a:off x="5435600" y="333375"/>
            <a:ext cx="2232025" cy="2016125"/>
          </a:xfrm>
          <a:prstGeom prst="irregularSeal2">
            <a:avLst/>
          </a:prstGeom>
          <a:solidFill>
            <a:schemeClr val="accent1"/>
          </a:solidFill>
          <a:ln w="9525">
            <a:solidFill>
              <a:schemeClr val="tx1"/>
            </a:solidFill>
            <a:miter lim="800000"/>
            <a:headEnd/>
            <a:tailEnd/>
          </a:ln>
        </p:spPr>
        <p:txBody>
          <a:bodyPr wrap="none" anchor="ctr"/>
          <a:lstStyle/>
          <a:p>
            <a:pPr algn="ctr"/>
            <a:r>
              <a:rPr lang="zh-CN" altLang="en-US" b="1"/>
              <a:t>最优控制问题</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3"/>
          <p:cNvSpPr>
            <a:spLocks noGrp="1" noChangeArrowheads="1"/>
          </p:cNvSpPr>
          <p:nvPr>
            <p:ph type="body" idx="1"/>
          </p:nvPr>
        </p:nvSpPr>
        <p:spPr>
          <a:xfrm>
            <a:off x="179388" y="1989138"/>
            <a:ext cx="8569325" cy="2073275"/>
          </a:xfrm>
        </p:spPr>
        <p:txBody>
          <a:bodyPr/>
          <a:lstStyle/>
          <a:p>
            <a:pPr lvl="1" eaLnBrk="1" hangingPunct="1">
              <a:buFont typeface="Wingdings" pitchFamily="2" charset="2"/>
              <a:buNone/>
            </a:pPr>
            <a:r>
              <a:rPr lang="zh-CN" altLang="en-US" sz="2400" b="1" smtClean="0">
                <a:solidFill>
                  <a:schemeClr val="tx2"/>
                </a:solidFill>
              </a:rPr>
              <a:t>例</a:t>
            </a:r>
            <a:r>
              <a:rPr lang="zh-CN" altLang="en-US" sz="2000" b="1" smtClean="0"/>
              <a:t> 如图所示</a:t>
            </a:r>
            <a:r>
              <a:rPr lang="en-US" altLang="zh-CN" sz="2000" b="1" smtClean="0"/>
              <a:t>,</a:t>
            </a:r>
            <a:r>
              <a:rPr lang="zh-CN" altLang="en-US" sz="2000" b="1" smtClean="0"/>
              <a:t>某交通工具从</a:t>
            </a:r>
            <a:r>
              <a:rPr lang="en-US" altLang="zh-CN" sz="2000" b="1" smtClean="0"/>
              <a:t>S</a:t>
            </a:r>
            <a:r>
              <a:rPr lang="zh-CN" altLang="en-US" sz="2000" b="1" smtClean="0"/>
              <a:t>站出发</a:t>
            </a:r>
            <a:r>
              <a:rPr lang="en-US" altLang="zh-CN" sz="2000" b="1" smtClean="0"/>
              <a:t>,</a:t>
            </a:r>
            <a:r>
              <a:rPr lang="zh-CN" altLang="en-US" sz="2000" b="1" smtClean="0"/>
              <a:t>终点为</a:t>
            </a:r>
            <a:r>
              <a:rPr lang="en-US" altLang="zh-CN" sz="2000" b="1" i="1" smtClean="0"/>
              <a:t>F</a:t>
            </a:r>
            <a:r>
              <a:rPr lang="zh-CN" altLang="en-US" sz="2000" b="1" smtClean="0"/>
              <a:t>站</a:t>
            </a:r>
            <a:r>
              <a:rPr lang="en-US" altLang="zh-CN" sz="2000" b="1" smtClean="0"/>
              <a:t>,</a:t>
            </a:r>
            <a:r>
              <a:rPr lang="zh-CN" altLang="en-US" sz="2000" b="1" smtClean="0"/>
              <a:t>全程可分为</a:t>
            </a:r>
            <a:r>
              <a:rPr lang="en-US" altLang="zh-CN" sz="2000" b="1" smtClean="0"/>
              <a:t>4</a:t>
            </a:r>
            <a:r>
              <a:rPr lang="zh-CN" altLang="en-US" sz="2000" b="1" smtClean="0"/>
              <a:t>段。</a:t>
            </a:r>
          </a:p>
        </p:txBody>
      </p:sp>
      <p:sp>
        <p:nvSpPr>
          <p:cNvPr id="83971" name="Rectangle 4"/>
          <p:cNvSpPr>
            <a:spLocks noChangeArrowheads="1"/>
          </p:cNvSpPr>
          <p:nvPr/>
        </p:nvSpPr>
        <p:spPr bwMode="auto">
          <a:xfrm>
            <a:off x="0" y="3333750"/>
            <a:ext cx="9144000" cy="0"/>
          </a:xfrm>
          <a:prstGeom prst="rect">
            <a:avLst/>
          </a:prstGeom>
          <a:noFill/>
          <a:ln w="12700">
            <a:noFill/>
            <a:miter lim="800000"/>
            <a:headEnd type="none" w="sm" len="sm"/>
            <a:tailEnd type="none" w="sm" len="sm"/>
          </a:ln>
        </p:spPr>
        <p:txBody>
          <a:bodyPr wrap="none" anchor="ctr">
            <a:spAutoFit/>
          </a:bodyPr>
          <a:lstStyle/>
          <a:p>
            <a:endParaRPr lang="zh-CN" altLang="en-US"/>
          </a:p>
        </p:txBody>
      </p:sp>
      <p:pic>
        <p:nvPicPr>
          <p:cNvPr id="83972" name="Picture 5" descr="7010"/>
          <p:cNvPicPr>
            <a:picLocks noChangeAspect="1" noChangeArrowheads="1"/>
          </p:cNvPicPr>
          <p:nvPr/>
        </p:nvPicPr>
        <p:blipFill>
          <a:blip r:embed="rId2" cstate="print"/>
          <a:srcRect/>
          <a:stretch>
            <a:fillRect/>
          </a:stretch>
        </p:blipFill>
        <p:spPr bwMode="auto">
          <a:xfrm>
            <a:off x="395288" y="3789363"/>
            <a:ext cx="5329237" cy="3057525"/>
          </a:xfrm>
          <a:prstGeom prst="rect">
            <a:avLst/>
          </a:prstGeom>
          <a:noFill/>
          <a:ln w="9525">
            <a:noFill/>
            <a:miter lim="800000"/>
            <a:headEnd/>
            <a:tailEnd/>
          </a:ln>
        </p:spPr>
      </p:pic>
      <p:sp>
        <p:nvSpPr>
          <p:cNvPr id="83973" name="Rectangle 6"/>
          <p:cNvSpPr>
            <a:spLocks noChangeArrowheads="1"/>
          </p:cNvSpPr>
          <p:nvPr/>
        </p:nvSpPr>
        <p:spPr bwMode="auto">
          <a:xfrm>
            <a:off x="0" y="2636838"/>
            <a:ext cx="4859338" cy="1800225"/>
          </a:xfrm>
          <a:prstGeom prst="rect">
            <a:avLst/>
          </a:prstGeom>
          <a:noFill/>
          <a:ln w="9525">
            <a:noFill/>
            <a:miter lim="800000"/>
            <a:headEnd/>
            <a:tailEnd/>
          </a:ln>
        </p:spPr>
        <p:txBody>
          <a:bodyPr/>
          <a:lstStyle/>
          <a:p>
            <a:pPr marL="742950" lvl="1" indent="-285750" algn="just">
              <a:spcBef>
                <a:spcPct val="20000"/>
              </a:spcBef>
              <a:buClr>
                <a:schemeClr val="hlink"/>
              </a:buClr>
              <a:buSzPct val="55000"/>
              <a:buFont typeface="Wingdings" pitchFamily="2" charset="2"/>
              <a:buChar char="n"/>
            </a:pPr>
            <a:r>
              <a:rPr lang="zh-CN" altLang="en-US" b="1"/>
              <a:t>中间可以经过的各站及它们之间的行车时间均已标记在图上。</a:t>
            </a:r>
          </a:p>
          <a:p>
            <a:pPr marL="742950" lvl="1" indent="-285750" algn="just">
              <a:spcBef>
                <a:spcPct val="20000"/>
              </a:spcBef>
              <a:buClr>
                <a:schemeClr val="hlink"/>
              </a:buClr>
              <a:buSzPct val="55000"/>
              <a:buFont typeface="Wingdings" pitchFamily="2" charset="2"/>
              <a:buChar char="n"/>
            </a:pPr>
            <a:r>
              <a:rPr lang="zh-CN" altLang="en-US" b="1"/>
              <a:t>试求最短行车时间的行车路线。</a:t>
            </a:r>
          </a:p>
        </p:txBody>
      </p:sp>
      <p:sp>
        <p:nvSpPr>
          <p:cNvPr id="83974" name="AutoShape 8"/>
          <p:cNvSpPr>
            <a:spLocks noChangeArrowheads="1"/>
          </p:cNvSpPr>
          <p:nvPr/>
        </p:nvSpPr>
        <p:spPr bwMode="auto">
          <a:xfrm>
            <a:off x="5867400" y="2781300"/>
            <a:ext cx="2232025" cy="2016125"/>
          </a:xfrm>
          <a:prstGeom prst="irregularSeal2">
            <a:avLst/>
          </a:prstGeom>
          <a:solidFill>
            <a:schemeClr val="accent1"/>
          </a:solidFill>
          <a:ln w="9525">
            <a:solidFill>
              <a:schemeClr val="tx1"/>
            </a:solidFill>
            <a:miter lim="800000"/>
            <a:headEnd/>
            <a:tailEnd/>
          </a:ln>
        </p:spPr>
        <p:txBody>
          <a:bodyPr wrap="none" anchor="ctr"/>
          <a:lstStyle/>
          <a:p>
            <a:pPr algn="ctr"/>
            <a:r>
              <a:rPr lang="zh-CN" altLang="en-US" b="1"/>
              <a:t>最优决策问题</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2714625"/>
            <a:ext cx="9144000" cy="0"/>
          </a:xfrm>
          <a:prstGeom prst="rect">
            <a:avLst/>
          </a:prstGeom>
          <a:noFill/>
          <a:ln w="9525">
            <a:noFill/>
            <a:miter lim="800000"/>
            <a:headEnd/>
            <a:tailEnd/>
          </a:ln>
        </p:spPr>
        <p:txBody>
          <a:bodyPr wrap="none" anchor="ctr">
            <a:spAutoFit/>
          </a:bodyPr>
          <a:lstStyle/>
          <a:p>
            <a:endParaRPr lang="zh-CN" altLang="en-US"/>
          </a:p>
        </p:txBody>
      </p:sp>
      <p:pic>
        <p:nvPicPr>
          <p:cNvPr id="84995" name="Picture 5"/>
          <p:cNvPicPr>
            <a:picLocks noChangeAspect="1" noChangeArrowheads="1"/>
          </p:cNvPicPr>
          <p:nvPr/>
        </p:nvPicPr>
        <p:blipFill>
          <a:blip r:embed="rId3" cstate="print"/>
          <a:srcRect/>
          <a:stretch>
            <a:fillRect/>
          </a:stretch>
        </p:blipFill>
        <p:spPr bwMode="auto">
          <a:xfrm>
            <a:off x="0" y="442913"/>
            <a:ext cx="9144000" cy="57848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2714625"/>
            <a:ext cx="9144000" cy="0"/>
          </a:xfrm>
          <a:prstGeom prst="rect">
            <a:avLst/>
          </a:prstGeom>
          <a:noFill/>
          <a:ln w="9525">
            <a:noFill/>
            <a:miter lim="800000"/>
            <a:headEnd/>
            <a:tailEnd/>
          </a:ln>
        </p:spPr>
        <p:txBody>
          <a:bodyPr wrap="none" anchor="ctr">
            <a:spAutoFit/>
          </a:bodyPr>
          <a:lstStyle/>
          <a:p>
            <a:endParaRPr lang="zh-CN" altLang="en-US"/>
          </a:p>
        </p:txBody>
      </p:sp>
      <p:sp>
        <p:nvSpPr>
          <p:cNvPr id="86019" name="Rectangle 3"/>
          <p:cNvSpPr>
            <a:spLocks noChangeArrowheads="1"/>
          </p:cNvSpPr>
          <p:nvPr/>
        </p:nvSpPr>
        <p:spPr bwMode="auto">
          <a:xfrm>
            <a:off x="1403350" y="2420938"/>
            <a:ext cx="6696075" cy="1066800"/>
          </a:xfrm>
          <a:prstGeom prst="rect">
            <a:avLst/>
          </a:prstGeom>
          <a:noFill/>
          <a:ln w="9525">
            <a:noFill/>
            <a:miter lim="800000"/>
            <a:headEnd/>
            <a:tailEnd/>
          </a:ln>
        </p:spPr>
        <p:txBody>
          <a:bodyPr>
            <a:spAutoFit/>
          </a:bodyPr>
          <a:lstStyle/>
          <a:p>
            <a:r>
              <a:rPr lang="en-US" altLang="zh-CN" sz="3200" b="1">
                <a:solidFill>
                  <a:schemeClr val="tx2"/>
                </a:solidFill>
              </a:rPr>
              <a:t>       </a:t>
            </a:r>
            <a:r>
              <a:rPr lang="zh-CN" altLang="en-US" sz="3200" b="1">
                <a:solidFill>
                  <a:schemeClr val="tx2"/>
                </a:solidFill>
              </a:rPr>
              <a:t>初步具备控制系统建模、设计、分析以及优化的能力。</a:t>
            </a:r>
          </a:p>
        </p:txBody>
      </p:sp>
      <p:sp>
        <p:nvSpPr>
          <p:cNvPr id="86020" name="Rectangle 4"/>
          <p:cNvSpPr>
            <a:spLocks noChangeArrowheads="1"/>
          </p:cNvSpPr>
          <p:nvPr/>
        </p:nvSpPr>
        <p:spPr bwMode="auto">
          <a:xfrm>
            <a:off x="1116013" y="981075"/>
            <a:ext cx="6696075" cy="579438"/>
          </a:xfrm>
          <a:prstGeom prst="rect">
            <a:avLst/>
          </a:prstGeom>
          <a:noFill/>
          <a:ln w="9525">
            <a:noFill/>
            <a:miter lim="800000"/>
            <a:headEnd/>
            <a:tailEnd/>
          </a:ln>
        </p:spPr>
        <p:txBody>
          <a:bodyPr>
            <a:spAutoFit/>
          </a:bodyPr>
          <a:lstStyle/>
          <a:p>
            <a:r>
              <a:rPr lang="zh-CN" altLang="en-US" sz="3200" b="1">
                <a:solidFill>
                  <a:schemeClr val="tx2"/>
                </a:solidFill>
              </a:rPr>
              <a:t>开课的最终目的：</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38200" y="304800"/>
            <a:ext cx="7543800" cy="1066800"/>
          </a:xfrm>
        </p:spPr>
        <p:txBody>
          <a:bodyPr/>
          <a:lstStyle/>
          <a:p>
            <a:pPr algn="ctr" eaLnBrk="1" hangingPunct="1"/>
            <a:r>
              <a:rPr lang="en-US" altLang="zh-CN" sz="4800" smtClean="0"/>
              <a:t>References</a:t>
            </a:r>
            <a:r>
              <a:rPr lang="en-US" altLang="zh-CN" smtClean="0"/>
              <a:t> </a:t>
            </a:r>
            <a:br>
              <a:rPr lang="en-US" altLang="zh-CN" smtClean="0"/>
            </a:br>
            <a:r>
              <a:rPr lang="en-US" altLang="zh-CN" sz="3200" smtClean="0">
                <a:latin typeface="楷体_GB2312" pitchFamily="49" charset="-122"/>
                <a:ea typeface="楷体_GB2312" pitchFamily="49" charset="-122"/>
              </a:rPr>
              <a:t>(</a:t>
            </a:r>
            <a:r>
              <a:rPr lang="zh-CN" altLang="en-US" sz="3200" smtClean="0">
                <a:latin typeface="楷体_GB2312" pitchFamily="49" charset="-122"/>
                <a:ea typeface="楷体_GB2312" pitchFamily="49" charset="-122"/>
              </a:rPr>
              <a:t>参考教材）</a:t>
            </a:r>
            <a:endParaRPr lang="zh-CN" altLang="en-US" sz="3200" smtClean="0"/>
          </a:p>
        </p:txBody>
      </p:sp>
      <p:sp>
        <p:nvSpPr>
          <p:cNvPr id="87043" name="Rectangle 3"/>
          <p:cNvSpPr>
            <a:spLocks noGrp="1" noChangeArrowheads="1"/>
          </p:cNvSpPr>
          <p:nvPr>
            <p:ph type="body" idx="1"/>
          </p:nvPr>
        </p:nvSpPr>
        <p:spPr>
          <a:xfrm>
            <a:off x="0" y="1676400"/>
            <a:ext cx="8763000" cy="4800600"/>
          </a:xfrm>
        </p:spPr>
        <p:txBody>
          <a:bodyPr/>
          <a:lstStyle/>
          <a:p>
            <a:pPr eaLnBrk="1" hangingPunct="1"/>
            <a:r>
              <a:rPr lang="en-US" altLang="zh-CN" dirty="0" smtClean="0"/>
              <a:t>Richard </a:t>
            </a:r>
            <a:r>
              <a:rPr lang="en-US" altLang="zh-CN" dirty="0" err="1" smtClean="0"/>
              <a:t>C.Dorf</a:t>
            </a:r>
            <a:r>
              <a:rPr lang="en-US" altLang="zh-CN" dirty="0" smtClean="0"/>
              <a:t> and Robert </a:t>
            </a:r>
            <a:r>
              <a:rPr lang="en-US" altLang="zh-CN" dirty="0" err="1" smtClean="0"/>
              <a:t>H.Bishop</a:t>
            </a:r>
            <a:r>
              <a:rPr lang="en-US" altLang="zh-CN" dirty="0" smtClean="0"/>
              <a:t>. Modern  Control Systems.</a:t>
            </a:r>
            <a:r>
              <a:rPr lang="en-US" altLang="zh-CN" dirty="0" smtClean="0">
                <a:latin typeface="宋体" charset="-122"/>
              </a:rPr>
              <a:t> </a:t>
            </a:r>
            <a:r>
              <a:rPr lang="en-US" altLang="zh-CN" dirty="0" smtClean="0"/>
              <a:t>11</a:t>
            </a:r>
            <a:r>
              <a:rPr lang="en-US" altLang="zh-CN" baseline="30000" dirty="0" smtClean="0"/>
              <a:t>th </a:t>
            </a:r>
            <a:r>
              <a:rPr lang="en-US" altLang="zh-CN" dirty="0" smtClean="0"/>
              <a:t>edition, Science Press.</a:t>
            </a:r>
          </a:p>
          <a:p>
            <a:pPr eaLnBrk="1" hangingPunct="1"/>
            <a:r>
              <a:rPr lang="en-US" altLang="zh-CN" dirty="0" smtClean="0"/>
              <a:t>G </a:t>
            </a:r>
            <a:r>
              <a:rPr lang="en-US" altLang="zh-CN" dirty="0" err="1" smtClean="0"/>
              <a:t>C.Goodwin</a:t>
            </a:r>
            <a:r>
              <a:rPr lang="en-US" altLang="zh-CN" dirty="0" smtClean="0"/>
              <a:t> and S </a:t>
            </a:r>
            <a:r>
              <a:rPr lang="en-US" altLang="zh-CN" dirty="0" err="1" smtClean="0"/>
              <a:t>F.Graebe</a:t>
            </a:r>
            <a:r>
              <a:rPr lang="en-US" altLang="zh-CN" dirty="0" smtClean="0"/>
              <a:t>. Control System Design. </a:t>
            </a:r>
            <a:r>
              <a:rPr lang="en-US" altLang="zh-CN" dirty="0" err="1" smtClean="0"/>
              <a:t>Tsinghua</a:t>
            </a:r>
            <a:r>
              <a:rPr lang="en-US" altLang="zh-CN" dirty="0" smtClean="0"/>
              <a:t> University Press.</a:t>
            </a:r>
          </a:p>
          <a:p>
            <a:pPr eaLnBrk="1" hangingPunct="1">
              <a:lnSpc>
                <a:spcPct val="120000"/>
              </a:lnSpc>
            </a:pPr>
            <a:r>
              <a:rPr lang="zh-CN" altLang="en-US" b="1" dirty="0" smtClean="0">
                <a:latin typeface="楷体_GB2312" pitchFamily="49" charset="-122"/>
                <a:ea typeface="楷体_GB2312" pitchFamily="49" charset="-122"/>
              </a:rPr>
              <a:t>胡寿松主编</a:t>
            </a:r>
            <a:r>
              <a:rPr lang="en-US" altLang="zh-CN"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自动控制原理（第</a:t>
            </a:r>
            <a:r>
              <a:rPr lang="en-US" altLang="zh-CN" b="1" dirty="0" smtClean="0">
                <a:latin typeface="楷体_GB2312" pitchFamily="49" charset="-122"/>
                <a:ea typeface="楷体_GB2312" pitchFamily="49" charset="-122"/>
              </a:rPr>
              <a:t>3</a:t>
            </a:r>
            <a:r>
              <a:rPr lang="zh-CN" altLang="en-US" b="1" dirty="0" smtClean="0">
                <a:latin typeface="楷体_GB2312" pitchFamily="49" charset="-122"/>
                <a:ea typeface="楷体_GB2312" pitchFamily="49" charset="-122"/>
              </a:rPr>
              <a:t>版）</a:t>
            </a:r>
            <a:r>
              <a:rPr lang="en-US" altLang="zh-CN"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北京：国防工业出版社，</a:t>
            </a:r>
            <a:r>
              <a:rPr lang="en-US" altLang="zh-CN" b="1" dirty="0" smtClean="0">
                <a:latin typeface="楷体_GB2312" pitchFamily="49" charset="-122"/>
                <a:ea typeface="楷体_GB2312" pitchFamily="49" charset="-122"/>
              </a:rPr>
              <a:t>1994</a:t>
            </a:r>
          </a:p>
          <a:p>
            <a:pPr eaLnBrk="1" hangingPunct="1">
              <a:lnSpc>
                <a:spcPct val="120000"/>
              </a:lnSpc>
            </a:pPr>
            <a:r>
              <a:rPr lang="zh-CN" altLang="en-US" b="1" dirty="0" smtClean="0">
                <a:latin typeface="楷体_GB2312" pitchFamily="49" charset="-122"/>
                <a:ea typeface="楷体_GB2312" pitchFamily="49" charset="-122"/>
              </a:rPr>
              <a:t>薛定宇著</a:t>
            </a:r>
            <a:r>
              <a:rPr lang="en-US" altLang="zh-CN"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控制系统计算机辅助设计</a:t>
            </a:r>
            <a:r>
              <a:rPr lang="en-US" altLang="zh-CN" b="1" dirty="0" smtClean="0">
                <a:latin typeface="楷体_GB2312" pitchFamily="49" charset="-122"/>
                <a:ea typeface="楷体_GB2312" pitchFamily="49" charset="-122"/>
              </a:rPr>
              <a:t>---- MATLAB</a:t>
            </a:r>
            <a:r>
              <a:rPr lang="zh-CN" altLang="en-US" b="1" dirty="0" smtClean="0">
                <a:latin typeface="楷体_GB2312" pitchFamily="49" charset="-122"/>
                <a:ea typeface="楷体_GB2312" pitchFamily="49" charset="-122"/>
              </a:rPr>
              <a:t>语言</a:t>
            </a:r>
            <a:r>
              <a:rPr lang="en-US" altLang="zh-CN"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北京：清华大学出版社</a:t>
            </a:r>
            <a:r>
              <a:rPr lang="en-US" altLang="zh-CN" b="1" dirty="0" smtClean="0">
                <a:latin typeface="楷体_GB2312" pitchFamily="49" charset="-122"/>
                <a:ea typeface="楷体_GB2312" pitchFamily="49" charset="-122"/>
              </a:rPr>
              <a:t>. 1996</a:t>
            </a:r>
            <a:endParaRPr lang="en-US" altLang="zh-CN" b="1"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ln>
            <a:solidFill>
              <a:schemeClr val="accent2"/>
            </a:solidFill>
          </a:ln>
        </p:spPr>
        <p:txBody>
          <a:bodyPr/>
          <a:lstStyle/>
          <a:p>
            <a:pPr eaLnBrk="1" hangingPunct="1"/>
            <a:r>
              <a:rPr lang="zh-CN" altLang="en-US" dirty="0" smtClean="0"/>
              <a:t>期末考评</a:t>
            </a:r>
          </a:p>
        </p:txBody>
      </p:sp>
      <p:sp>
        <p:nvSpPr>
          <p:cNvPr id="79875" name="Rectangle 3"/>
          <p:cNvSpPr>
            <a:spLocks noGrp="1" noChangeArrowheads="1"/>
          </p:cNvSpPr>
          <p:nvPr>
            <p:ph type="body" sz="half" idx="1"/>
          </p:nvPr>
        </p:nvSpPr>
        <p:spPr>
          <a:xfrm>
            <a:off x="1182688" y="2017713"/>
            <a:ext cx="7761287" cy="4114800"/>
          </a:xfrm>
        </p:spPr>
        <p:txBody>
          <a:bodyPr/>
          <a:lstStyle/>
          <a:p>
            <a:pPr eaLnBrk="1" hangingPunct="1">
              <a:lnSpc>
                <a:spcPct val="150000"/>
              </a:lnSpc>
            </a:pPr>
            <a:r>
              <a:rPr lang="zh-CN" altLang="en-US" sz="2800" dirty="0" smtClean="0"/>
              <a:t>成绩评定</a:t>
            </a:r>
          </a:p>
          <a:p>
            <a:pPr lvl="1" eaLnBrk="1" hangingPunct="1">
              <a:lnSpc>
                <a:spcPct val="150000"/>
              </a:lnSpc>
              <a:spcBef>
                <a:spcPct val="30000"/>
              </a:spcBef>
            </a:pPr>
            <a:r>
              <a:rPr lang="zh-CN" altLang="en-US" sz="1800" b="1" dirty="0" smtClean="0">
                <a:solidFill>
                  <a:schemeClr val="folHlink"/>
                </a:solidFill>
              </a:rPr>
              <a:t>平时：</a:t>
            </a:r>
            <a:r>
              <a:rPr lang="en-US" altLang="zh-CN" sz="1800" b="1" dirty="0" smtClean="0">
                <a:solidFill>
                  <a:schemeClr val="folHlink"/>
                </a:solidFill>
              </a:rPr>
              <a:t>10</a:t>
            </a:r>
            <a:r>
              <a:rPr lang="zh-CN" altLang="en-US" sz="1800" b="1" dirty="0" smtClean="0">
                <a:solidFill>
                  <a:schemeClr val="folHlink"/>
                </a:solidFill>
              </a:rPr>
              <a:t>％</a:t>
            </a:r>
          </a:p>
          <a:p>
            <a:pPr lvl="1" eaLnBrk="1" hangingPunct="1">
              <a:lnSpc>
                <a:spcPct val="150000"/>
              </a:lnSpc>
              <a:spcBef>
                <a:spcPct val="30000"/>
              </a:spcBef>
            </a:pPr>
            <a:r>
              <a:rPr lang="zh-CN" altLang="en-US" sz="1800" b="1" dirty="0" smtClean="0">
                <a:solidFill>
                  <a:schemeClr val="folHlink"/>
                </a:solidFill>
              </a:rPr>
              <a:t>期中：</a:t>
            </a:r>
            <a:r>
              <a:rPr lang="en-US" altLang="zh-CN" sz="1800" b="1" dirty="0" smtClean="0">
                <a:solidFill>
                  <a:schemeClr val="folHlink"/>
                </a:solidFill>
              </a:rPr>
              <a:t>20</a:t>
            </a:r>
            <a:r>
              <a:rPr lang="zh-CN" altLang="en-US" sz="1800" b="1" dirty="0" smtClean="0">
                <a:solidFill>
                  <a:schemeClr val="folHlink"/>
                </a:solidFill>
              </a:rPr>
              <a:t>％</a:t>
            </a:r>
          </a:p>
          <a:p>
            <a:pPr lvl="1" eaLnBrk="1" hangingPunct="1">
              <a:lnSpc>
                <a:spcPct val="150000"/>
              </a:lnSpc>
              <a:spcBef>
                <a:spcPct val="30000"/>
              </a:spcBef>
            </a:pPr>
            <a:r>
              <a:rPr lang="zh-CN" altLang="en-US" sz="1800" b="1" dirty="0" smtClean="0">
                <a:solidFill>
                  <a:schemeClr val="folHlink"/>
                </a:solidFill>
              </a:rPr>
              <a:t>期末：</a:t>
            </a:r>
            <a:r>
              <a:rPr lang="en-US" altLang="zh-CN" sz="1800" b="1" dirty="0" smtClean="0">
                <a:solidFill>
                  <a:schemeClr val="folHlink"/>
                </a:solidFill>
              </a:rPr>
              <a:t>70</a:t>
            </a:r>
            <a:r>
              <a:rPr lang="zh-CN" altLang="en-US" sz="1800" b="1" dirty="0" smtClean="0">
                <a:solidFill>
                  <a:schemeClr val="folHlink"/>
                </a:solidFill>
              </a:rPr>
              <a:t>％</a:t>
            </a:r>
          </a:p>
          <a:p>
            <a:pPr eaLnBrk="1" hangingPunct="1">
              <a:lnSpc>
                <a:spcPct val="150000"/>
              </a:lnSpc>
            </a:pPr>
            <a:endParaRPr lang="en-US" altLang="zh-CN" sz="2000" b="1" dirty="0" smtClean="0">
              <a:solidFill>
                <a:schemeClr val="folHlink"/>
              </a:solidFill>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131031_104351.jpg"/>
          <p:cNvPicPr>
            <a:picLocks noChangeAspect="1"/>
          </p:cNvPicPr>
          <p:nvPr/>
        </p:nvPicPr>
        <p:blipFill>
          <a:blip r:embed="rId3" cstate="print"/>
          <a:stretch>
            <a:fillRect/>
          </a:stretch>
        </p:blipFill>
        <p:spPr>
          <a:xfrm>
            <a:off x="180528" y="0"/>
            <a:ext cx="2928925" cy="2196694"/>
          </a:xfrm>
          <a:prstGeom prst="rect">
            <a:avLst/>
          </a:prstGeom>
        </p:spPr>
      </p:pic>
      <p:pic>
        <p:nvPicPr>
          <p:cNvPr id="6" name="图片 5" descr="20131031_104842.jpg"/>
          <p:cNvPicPr>
            <a:picLocks noChangeAspect="1"/>
          </p:cNvPicPr>
          <p:nvPr/>
        </p:nvPicPr>
        <p:blipFill>
          <a:blip r:embed="rId4" cstate="print"/>
          <a:stretch>
            <a:fillRect/>
          </a:stretch>
        </p:blipFill>
        <p:spPr>
          <a:xfrm>
            <a:off x="3096344" y="0"/>
            <a:ext cx="2952737" cy="2214553"/>
          </a:xfrm>
          <a:prstGeom prst="rect">
            <a:avLst/>
          </a:prstGeom>
        </p:spPr>
      </p:pic>
      <p:pic>
        <p:nvPicPr>
          <p:cNvPr id="7" name="图片 6" descr="20131031_104855.jpg"/>
          <p:cNvPicPr>
            <a:picLocks noChangeAspect="1"/>
          </p:cNvPicPr>
          <p:nvPr/>
        </p:nvPicPr>
        <p:blipFill>
          <a:blip r:embed="rId5" cstate="print"/>
          <a:stretch>
            <a:fillRect/>
          </a:stretch>
        </p:blipFill>
        <p:spPr>
          <a:xfrm>
            <a:off x="6120680" y="0"/>
            <a:ext cx="2857519" cy="2143140"/>
          </a:xfrm>
          <a:prstGeom prst="rect">
            <a:avLst/>
          </a:prstGeom>
        </p:spPr>
      </p:pic>
      <p:sp>
        <p:nvSpPr>
          <p:cNvPr id="152578" name="Rectangle 2"/>
          <p:cNvSpPr>
            <a:spLocks noChangeArrowheads="1"/>
          </p:cNvSpPr>
          <p:nvPr/>
        </p:nvSpPr>
        <p:spPr bwMode="auto">
          <a:xfrm>
            <a:off x="180528"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2577" name="Object 1"/>
          <p:cNvGraphicFramePr>
            <a:graphicFrameLocks noChangeAspect="1"/>
          </p:cNvGraphicFramePr>
          <p:nvPr/>
        </p:nvGraphicFramePr>
        <p:xfrm>
          <a:off x="720080" y="2264826"/>
          <a:ext cx="7164288" cy="4548550"/>
        </p:xfrm>
        <a:graphic>
          <a:graphicData uri="http://schemas.openxmlformats.org/presentationml/2006/ole">
            <p:oleObj spid="_x0000_s152577" name="Visio" r:id="rId6" imgW="7336895" imgH="4654753" progId="Visio.Drawing.11">
              <p:embed/>
            </p:oleObj>
          </a:graphicData>
        </a:graphic>
      </p:graphicFrame>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20131031_104855.jpg"/>
          <p:cNvPicPr>
            <a:picLocks noChangeAspect="1"/>
          </p:cNvPicPr>
          <p:nvPr/>
        </p:nvPicPr>
        <p:blipFill>
          <a:blip r:embed="rId2" cstate="print"/>
          <a:stretch>
            <a:fillRect/>
          </a:stretch>
        </p:blipFill>
        <p:spPr>
          <a:xfrm>
            <a:off x="971600" y="1916832"/>
            <a:ext cx="6120680" cy="4590511"/>
          </a:xfrm>
          <a:prstGeom prst="rect">
            <a:avLst/>
          </a:prstGeom>
        </p:spPr>
      </p:pic>
      <p:sp>
        <p:nvSpPr>
          <p:cNvPr id="17" name="矩形 16"/>
          <p:cNvSpPr/>
          <p:nvPr/>
        </p:nvSpPr>
        <p:spPr>
          <a:xfrm>
            <a:off x="467544" y="1340768"/>
            <a:ext cx="7632848" cy="490071"/>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西门子</a:t>
            </a:r>
            <a:r>
              <a:rPr lang="en-US" altLang="zh-CN" sz="2000" b="1" kern="0" dirty="0" smtClean="0">
                <a:solidFill>
                  <a:schemeClr val="folHlink"/>
                </a:solidFill>
              </a:rPr>
              <a:t>S7-300</a:t>
            </a:r>
            <a:r>
              <a:rPr lang="zh-CN" altLang="en-US" sz="2000" b="1" kern="0" dirty="0" smtClean="0">
                <a:solidFill>
                  <a:schemeClr val="folHlink"/>
                </a:solidFill>
              </a:rPr>
              <a:t>故障安全型控制系统</a:t>
            </a:r>
            <a:endParaRPr lang="en-US" altLang="zh-CN" sz="2000" b="1" kern="0" dirty="0" smtClean="0">
              <a:solidFill>
                <a:schemeClr val="folHlink"/>
              </a:solidFill>
            </a:endParaRPr>
          </a:p>
        </p:txBody>
      </p:sp>
    </p:spTree>
  </p:cSld>
  <p:clrMapOvr>
    <a:masterClrMapping/>
  </p:clrMapOvr>
  <p:transition>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490071"/>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西门子高级运动控制系统、先进过程控制系统（</a:t>
            </a:r>
            <a:r>
              <a:rPr lang="en-US" altLang="zh-CN" sz="2000" b="1" kern="0" dirty="0" smtClean="0">
                <a:solidFill>
                  <a:schemeClr val="folHlink"/>
                </a:solidFill>
              </a:rPr>
              <a:t>PCS7)</a:t>
            </a:r>
          </a:p>
        </p:txBody>
      </p:sp>
      <p:pic>
        <p:nvPicPr>
          <p:cNvPr id="12" name="图片 11" descr="QQ图片20151015235159.jpg"/>
          <p:cNvPicPr>
            <a:picLocks noChangeAspect="1"/>
          </p:cNvPicPr>
          <p:nvPr/>
        </p:nvPicPr>
        <p:blipFill>
          <a:blip r:embed="rId2" cstate="print"/>
          <a:stretch>
            <a:fillRect/>
          </a:stretch>
        </p:blipFill>
        <p:spPr>
          <a:xfrm>
            <a:off x="539552" y="1916832"/>
            <a:ext cx="3705876" cy="4941168"/>
          </a:xfrm>
          <a:prstGeom prst="rect">
            <a:avLst/>
          </a:prstGeom>
        </p:spPr>
      </p:pic>
      <p:pic>
        <p:nvPicPr>
          <p:cNvPr id="14" name="图片 13" descr="QQ图片20151015235251.jpg"/>
          <p:cNvPicPr>
            <a:picLocks noChangeAspect="1"/>
          </p:cNvPicPr>
          <p:nvPr/>
        </p:nvPicPr>
        <p:blipFill>
          <a:blip r:embed="rId3" cstate="print"/>
          <a:stretch>
            <a:fillRect/>
          </a:stretch>
        </p:blipFill>
        <p:spPr>
          <a:xfrm>
            <a:off x="4788024" y="1891614"/>
            <a:ext cx="3678229" cy="4966386"/>
          </a:xfrm>
          <a:prstGeom prst="rect">
            <a:avLst/>
          </a:prstGeom>
        </p:spPr>
      </p:pic>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68313" y="692150"/>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6627" name="Text Box 3"/>
          <p:cNvSpPr txBox="1">
            <a:spLocks noChangeArrowheads="1"/>
          </p:cNvSpPr>
          <p:nvPr/>
        </p:nvSpPr>
        <p:spPr bwMode="auto">
          <a:xfrm>
            <a:off x="1908175" y="3357563"/>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6628" name="Text Box 4"/>
          <p:cNvSpPr txBox="1">
            <a:spLocks noChangeArrowheads="1"/>
          </p:cNvSpPr>
          <p:nvPr/>
        </p:nvSpPr>
        <p:spPr bwMode="auto">
          <a:xfrm>
            <a:off x="323850" y="836613"/>
            <a:ext cx="6480175" cy="519112"/>
          </a:xfrm>
          <a:prstGeom prst="rect">
            <a:avLst/>
          </a:prstGeom>
          <a:noFill/>
          <a:ln w="9525">
            <a:noFill/>
            <a:miter lim="800000"/>
            <a:headEnd/>
            <a:tailEnd/>
          </a:ln>
        </p:spPr>
        <p:txBody>
          <a:bodyPr>
            <a:spAutoFit/>
          </a:bodyPr>
          <a:lstStyle/>
          <a:p>
            <a:pPr>
              <a:spcBef>
                <a:spcPct val="50000"/>
              </a:spcBef>
            </a:pPr>
            <a:r>
              <a:rPr lang="en-US" altLang="zh-CN" sz="2800">
                <a:latin typeface="黑体" pitchFamily="2" charset="-122"/>
                <a:ea typeface="黑体" pitchFamily="2" charset="-122"/>
              </a:rPr>
              <a:t>1954</a:t>
            </a:r>
            <a:r>
              <a:rPr lang="zh-CN" altLang="en-US" sz="2800">
                <a:latin typeface="黑体" pitchFamily="2" charset="-122"/>
                <a:ea typeface="黑体" pitchFamily="2" charset="-122"/>
              </a:rPr>
              <a:t>年第一台工业机器人 </a:t>
            </a:r>
          </a:p>
        </p:txBody>
      </p:sp>
      <p:pic>
        <p:nvPicPr>
          <p:cNvPr id="26629" name="Picture 5" descr="stanfd"/>
          <p:cNvPicPr>
            <a:picLocks noChangeAspect="1" noChangeArrowheads="1"/>
          </p:cNvPicPr>
          <p:nvPr/>
        </p:nvPicPr>
        <p:blipFill>
          <a:blip r:embed="rId2" cstate="print"/>
          <a:srcRect/>
          <a:stretch>
            <a:fillRect/>
          </a:stretch>
        </p:blipFill>
        <p:spPr bwMode="auto">
          <a:xfrm>
            <a:off x="4787900" y="188913"/>
            <a:ext cx="2811463" cy="2879725"/>
          </a:xfrm>
          <a:prstGeom prst="rect">
            <a:avLst/>
          </a:prstGeom>
          <a:noFill/>
          <a:ln w="9525">
            <a:noFill/>
            <a:miter lim="800000"/>
            <a:headEnd/>
            <a:tailEnd/>
          </a:ln>
        </p:spPr>
      </p:pic>
      <p:pic>
        <p:nvPicPr>
          <p:cNvPr id="26630" name="Picture 6" descr="HT—100"/>
          <p:cNvPicPr>
            <a:picLocks noChangeAspect="1" noChangeArrowheads="1"/>
          </p:cNvPicPr>
          <p:nvPr/>
        </p:nvPicPr>
        <p:blipFill>
          <a:blip r:embed="rId3" cstate="print"/>
          <a:srcRect/>
          <a:stretch>
            <a:fillRect/>
          </a:stretch>
        </p:blipFill>
        <p:spPr bwMode="auto">
          <a:xfrm>
            <a:off x="2952750" y="3670300"/>
            <a:ext cx="4643438" cy="3187700"/>
          </a:xfrm>
          <a:prstGeom prst="rect">
            <a:avLst/>
          </a:prstGeom>
          <a:noFill/>
          <a:ln w="9525">
            <a:noFill/>
            <a:miter lim="800000"/>
            <a:headEnd/>
            <a:tailEnd/>
          </a:ln>
        </p:spPr>
      </p:pic>
      <p:sp>
        <p:nvSpPr>
          <p:cNvPr id="26631" name="Text Box 7"/>
          <p:cNvSpPr txBox="1">
            <a:spLocks noChangeArrowheads="1"/>
          </p:cNvSpPr>
          <p:nvPr/>
        </p:nvSpPr>
        <p:spPr bwMode="auto">
          <a:xfrm>
            <a:off x="395288" y="2997200"/>
            <a:ext cx="4479925" cy="519113"/>
          </a:xfrm>
          <a:prstGeom prst="rect">
            <a:avLst/>
          </a:prstGeom>
          <a:noFill/>
          <a:ln w="9525">
            <a:noFill/>
            <a:miter lim="800000"/>
            <a:headEnd/>
            <a:tailEnd/>
          </a:ln>
        </p:spPr>
        <p:txBody>
          <a:bodyPr>
            <a:spAutoFit/>
          </a:bodyPr>
          <a:lstStyle/>
          <a:p>
            <a:pPr algn="ctr">
              <a:spcBef>
                <a:spcPct val="50000"/>
              </a:spcBef>
            </a:pPr>
            <a:r>
              <a:rPr kumimoji="1" lang="zh-CN" altLang="en-US" sz="2800">
                <a:latin typeface="黑体" pitchFamily="2" charset="-122"/>
                <a:ea typeface="黑体" pitchFamily="2" charset="-122"/>
              </a:rPr>
              <a:t>国产</a:t>
            </a:r>
            <a:r>
              <a:rPr kumimoji="1" lang="en-US" altLang="zh-CN" sz="2800">
                <a:latin typeface="黑体" pitchFamily="2" charset="-122"/>
                <a:ea typeface="黑体" pitchFamily="2" charset="-122"/>
              </a:rPr>
              <a:t>100</a:t>
            </a:r>
            <a:r>
              <a:rPr kumimoji="1" lang="zh-CN" altLang="en-US" sz="2800">
                <a:latin typeface="黑体" pitchFamily="2" charset="-122"/>
                <a:ea typeface="黑体" pitchFamily="2" charset="-122"/>
              </a:rPr>
              <a:t>公斤点焊机器人</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553998"/>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简单过程控制对象、复杂过程控制对象</a:t>
            </a:r>
            <a:endParaRPr lang="en-US" altLang="zh-CN" sz="2000" b="1" kern="0" dirty="0" smtClean="0">
              <a:solidFill>
                <a:schemeClr val="folHlink"/>
              </a:solidFill>
            </a:endParaRPr>
          </a:p>
        </p:txBody>
      </p:sp>
      <p:pic>
        <p:nvPicPr>
          <p:cNvPr id="14" name="图片 13" descr="QQ图片20151015235259.jpg"/>
          <p:cNvPicPr>
            <a:picLocks noChangeAspect="1"/>
          </p:cNvPicPr>
          <p:nvPr/>
        </p:nvPicPr>
        <p:blipFill>
          <a:blip r:embed="rId2" cstate="print"/>
          <a:stretch>
            <a:fillRect/>
          </a:stretch>
        </p:blipFill>
        <p:spPr>
          <a:xfrm>
            <a:off x="539552" y="1916832"/>
            <a:ext cx="3659552" cy="4941168"/>
          </a:xfrm>
          <a:prstGeom prst="rect">
            <a:avLst/>
          </a:prstGeom>
        </p:spPr>
      </p:pic>
      <p:pic>
        <p:nvPicPr>
          <p:cNvPr id="15" name="图片 14" descr="QQ图片20151015235305.jpg"/>
          <p:cNvPicPr>
            <a:picLocks noChangeAspect="1"/>
          </p:cNvPicPr>
          <p:nvPr/>
        </p:nvPicPr>
        <p:blipFill>
          <a:blip r:embed="rId3" cstate="print"/>
          <a:stretch>
            <a:fillRect/>
          </a:stretch>
        </p:blipFill>
        <p:spPr>
          <a:xfrm>
            <a:off x="4625331" y="1844824"/>
            <a:ext cx="3712884" cy="5013176"/>
          </a:xfrm>
          <a:prstGeom prst="rect">
            <a:avLst/>
          </a:prstGeom>
        </p:spPr>
      </p:pic>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553998"/>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多级倒立摆实验系统、四旋翼飞行器实验系统</a:t>
            </a:r>
            <a:endParaRPr lang="en-US" altLang="zh-CN" sz="2000" b="1" kern="0" dirty="0" smtClean="0">
              <a:solidFill>
                <a:schemeClr val="folHlink"/>
              </a:solidFill>
            </a:endParaRPr>
          </a:p>
        </p:txBody>
      </p:sp>
      <p:pic>
        <p:nvPicPr>
          <p:cNvPr id="13" name="图片 12" descr="QQ图片20151015235205.jpg"/>
          <p:cNvPicPr>
            <a:picLocks noChangeAspect="1"/>
          </p:cNvPicPr>
          <p:nvPr/>
        </p:nvPicPr>
        <p:blipFill>
          <a:blip r:embed="rId2" cstate="print"/>
          <a:stretch>
            <a:fillRect/>
          </a:stretch>
        </p:blipFill>
        <p:spPr>
          <a:xfrm>
            <a:off x="251519" y="2492896"/>
            <a:ext cx="4512501" cy="3384376"/>
          </a:xfrm>
          <a:prstGeom prst="rect">
            <a:avLst/>
          </a:prstGeom>
        </p:spPr>
      </p:pic>
      <p:pic>
        <p:nvPicPr>
          <p:cNvPr id="16" name="图片 15" descr="QQ图片20151015235255.jpg"/>
          <p:cNvPicPr>
            <a:picLocks noChangeAspect="1"/>
          </p:cNvPicPr>
          <p:nvPr/>
        </p:nvPicPr>
        <p:blipFill>
          <a:blip r:embed="rId3" cstate="print"/>
          <a:stretch>
            <a:fillRect/>
          </a:stretch>
        </p:blipFill>
        <p:spPr>
          <a:xfrm>
            <a:off x="5484448" y="1916832"/>
            <a:ext cx="3659552" cy="4941168"/>
          </a:xfrm>
          <a:prstGeom prst="rect">
            <a:avLst/>
          </a:prstGeom>
        </p:spPr>
      </p:pic>
    </p:spTree>
  </p:cSld>
  <p:clrMapOvr>
    <a:masterClrMapping/>
  </p:clrMapOvr>
  <p:transition>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20131031_104855.jpg"/>
          <p:cNvPicPr>
            <a:picLocks noChangeAspect="1"/>
          </p:cNvPicPr>
          <p:nvPr/>
        </p:nvPicPr>
        <p:blipFill>
          <a:blip r:embed="rId2" cstate="print"/>
          <a:stretch>
            <a:fillRect/>
          </a:stretch>
        </p:blipFill>
        <p:spPr>
          <a:xfrm>
            <a:off x="971600" y="1916832"/>
            <a:ext cx="6120680" cy="4590511"/>
          </a:xfrm>
          <a:prstGeom prst="rect">
            <a:avLst/>
          </a:prstGeom>
        </p:spPr>
      </p:pic>
      <p:sp>
        <p:nvSpPr>
          <p:cNvPr id="17" name="矩形 16"/>
          <p:cNvSpPr/>
          <p:nvPr/>
        </p:nvSpPr>
        <p:spPr>
          <a:xfrm>
            <a:off x="467544" y="1340768"/>
            <a:ext cx="7632848" cy="490071"/>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西门子</a:t>
            </a:r>
            <a:r>
              <a:rPr lang="en-US" altLang="zh-CN" sz="2000" b="1" kern="0" dirty="0" smtClean="0">
                <a:solidFill>
                  <a:schemeClr val="folHlink"/>
                </a:solidFill>
              </a:rPr>
              <a:t>S7-300</a:t>
            </a:r>
            <a:r>
              <a:rPr lang="zh-CN" altLang="en-US" sz="2000" b="1" kern="0" dirty="0" smtClean="0">
                <a:solidFill>
                  <a:schemeClr val="folHlink"/>
                </a:solidFill>
              </a:rPr>
              <a:t>故障安全型控制系统</a:t>
            </a:r>
            <a:endParaRPr lang="en-US" altLang="zh-CN" sz="2000" b="1" kern="0" dirty="0" smtClean="0">
              <a:solidFill>
                <a:schemeClr val="folHlink"/>
              </a:solidFill>
            </a:endParaRPr>
          </a:p>
        </p:txBody>
      </p:sp>
    </p:spTree>
  </p:cSld>
  <p:clrMapOvr>
    <a:masterClrMapping/>
  </p:clrMapOvr>
  <p:transition>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490071"/>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西门子高级运动控制系统、先进过程控制系统（</a:t>
            </a:r>
            <a:r>
              <a:rPr lang="en-US" altLang="zh-CN" sz="2000" b="1" kern="0" dirty="0" smtClean="0">
                <a:solidFill>
                  <a:schemeClr val="folHlink"/>
                </a:solidFill>
              </a:rPr>
              <a:t>PCS7)</a:t>
            </a:r>
          </a:p>
        </p:txBody>
      </p:sp>
      <p:pic>
        <p:nvPicPr>
          <p:cNvPr id="12" name="图片 11" descr="QQ图片20151015235159.jpg"/>
          <p:cNvPicPr>
            <a:picLocks noChangeAspect="1"/>
          </p:cNvPicPr>
          <p:nvPr/>
        </p:nvPicPr>
        <p:blipFill>
          <a:blip r:embed="rId2" cstate="print"/>
          <a:stretch>
            <a:fillRect/>
          </a:stretch>
        </p:blipFill>
        <p:spPr>
          <a:xfrm>
            <a:off x="539552" y="1916832"/>
            <a:ext cx="3705876" cy="4941168"/>
          </a:xfrm>
          <a:prstGeom prst="rect">
            <a:avLst/>
          </a:prstGeom>
        </p:spPr>
      </p:pic>
      <p:pic>
        <p:nvPicPr>
          <p:cNvPr id="14" name="图片 13" descr="QQ图片20151015235251.jpg"/>
          <p:cNvPicPr>
            <a:picLocks noChangeAspect="1"/>
          </p:cNvPicPr>
          <p:nvPr/>
        </p:nvPicPr>
        <p:blipFill>
          <a:blip r:embed="rId3" cstate="print"/>
          <a:stretch>
            <a:fillRect/>
          </a:stretch>
        </p:blipFill>
        <p:spPr>
          <a:xfrm>
            <a:off x="4788024" y="1891614"/>
            <a:ext cx="3678229" cy="4966386"/>
          </a:xfrm>
          <a:prstGeom prst="rect">
            <a:avLst/>
          </a:prstGeom>
        </p:spPr>
      </p:pic>
    </p:spTree>
  </p:cSld>
  <p:clrMapOvr>
    <a:masterClrMapping/>
  </p:clrMapOvr>
  <p:transition>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553998"/>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简单过程控制对象、复杂过程控制对象</a:t>
            </a:r>
            <a:endParaRPr lang="en-US" altLang="zh-CN" sz="2000" b="1" kern="0" dirty="0" smtClean="0">
              <a:solidFill>
                <a:schemeClr val="folHlink"/>
              </a:solidFill>
            </a:endParaRPr>
          </a:p>
        </p:txBody>
      </p:sp>
      <p:pic>
        <p:nvPicPr>
          <p:cNvPr id="14" name="图片 13" descr="QQ图片20151015235259.jpg"/>
          <p:cNvPicPr>
            <a:picLocks noChangeAspect="1"/>
          </p:cNvPicPr>
          <p:nvPr/>
        </p:nvPicPr>
        <p:blipFill>
          <a:blip r:embed="rId2" cstate="print"/>
          <a:stretch>
            <a:fillRect/>
          </a:stretch>
        </p:blipFill>
        <p:spPr>
          <a:xfrm>
            <a:off x="539552" y="1916832"/>
            <a:ext cx="3659552" cy="4941168"/>
          </a:xfrm>
          <a:prstGeom prst="rect">
            <a:avLst/>
          </a:prstGeom>
        </p:spPr>
      </p:pic>
      <p:pic>
        <p:nvPicPr>
          <p:cNvPr id="15" name="图片 14" descr="QQ图片20151015235305.jpg"/>
          <p:cNvPicPr>
            <a:picLocks noChangeAspect="1"/>
          </p:cNvPicPr>
          <p:nvPr/>
        </p:nvPicPr>
        <p:blipFill>
          <a:blip r:embed="rId3" cstate="print"/>
          <a:stretch>
            <a:fillRect/>
          </a:stretch>
        </p:blipFill>
        <p:spPr>
          <a:xfrm>
            <a:off x="4625331" y="1844824"/>
            <a:ext cx="3712884" cy="5013176"/>
          </a:xfrm>
          <a:prstGeom prst="rect">
            <a:avLst/>
          </a:prstGeom>
        </p:spPr>
      </p:pic>
    </p:spTree>
  </p:cSld>
  <p:clrMapOvr>
    <a:masterClrMapping/>
  </p:clrMapOvr>
  <p:transition>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9"/>
          <p:cNvSpPr>
            <a:spLocks noChangeArrowheads="1"/>
          </p:cNvSpPr>
          <p:nvPr/>
        </p:nvSpPr>
        <p:spPr bwMode="auto">
          <a:xfrm>
            <a:off x="2457450" y="1843088"/>
            <a:ext cx="9144000" cy="0"/>
          </a:xfrm>
          <a:prstGeom prst="rect">
            <a:avLst/>
          </a:prstGeom>
          <a:noFill/>
          <a:ln w="9525">
            <a:noFill/>
            <a:miter lim="800000"/>
            <a:headEnd/>
            <a:tailEnd/>
          </a:ln>
        </p:spPr>
        <p:txBody>
          <a:bodyPr>
            <a:spAutoFit/>
          </a:bodyPr>
          <a:lstStyle/>
          <a:p>
            <a:endParaRPr lang="zh-CN" altLang="en-US"/>
          </a:p>
        </p:txBody>
      </p:sp>
      <p:sp>
        <p:nvSpPr>
          <p:cNvPr id="1029" name="Rectangle 11"/>
          <p:cNvSpPr>
            <a:spLocks noChangeArrowheads="1"/>
          </p:cNvSpPr>
          <p:nvPr/>
        </p:nvSpPr>
        <p:spPr bwMode="auto">
          <a:xfrm>
            <a:off x="1938338" y="1452563"/>
            <a:ext cx="9144000" cy="0"/>
          </a:xfrm>
          <a:prstGeom prst="rect">
            <a:avLst/>
          </a:prstGeom>
          <a:noFill/>
          <a:ln w="9525">
            <a:noFill/>
            <a:miter lim="800000"/>
            <a:headEnd/>
            <a:tailEnd/>
          </a:ln>
        </p:spPr>
        <p:txBody>
          <a:bodyPr>
            <a:spAutoFit/>
          </a:bodyPr>
          <a:lstStyle/>
          <a:p>
            <a:endParaRPr lang="zh-CN" altLang="en-US"/>
          </a:p>
        </p:txBody>
      </p:sp>
      <p:sp>
        <p:nvSpPr>
          <p:cNvPr id="1030" name="Rectangle 1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2" name="Rectangle 2"/>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3" name="Rectangle 4"/>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037" name="Rectangle 15"/>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67544" y="1340768"/>
            <a:ext cx="7632848" cy="553998"/>
          </a:xfrm>
          <a:prstGeom prst="rect">
            <a:avLst/>
          </a:prstGeom>
        </p:spPr>
        <p:txBody>
          <a:bodyPr wrap="square">
            <a:spAutoFit/>
          </a:bodyPr>
          <a:lstStyle/>
          <a:p>
            <a:pPr>
              <a:lnSpc>
                <a:spcPct val="150000"/>
              </a:lnSpc>
              <a:buFont typeface="Wingdings" pitchFamily="2" charset="2"/>
              <a:buChar char="Ø"/>
              <a:defRPr/>
            </a:pPr>
            <a:r>
              <a:rPr lang="zh-CN" altLang="en-US" sz="2000" b="1" kern="0" dirty="0" smtClean="0">
                <a:solidFill>
                  <a:schemeClr val="folHlink"/>
                </a:solidFill>
              </a:rPr>
              <a:t>多级倒立摆实验系统、四旋翼飞行器实验系统</a:t>
            </a:r>
            <a:endParaRPr lang="en-US" altLang="zh-CN" sz="2000" b="1" kern="0" dirty="0" smtClean="0">
              <a:solidFill>
                <a:schemeClr val="folHlink"/>
              </a:solidFill>
            </a:endParaRPr>
          </a:p>
        </p:txBody>
      </p:sp>
      <p:pic>
        <p:nvPicPr>
          <p:cNvPr id="13" name="图片 12" descr="QQ图片20151015235205.jpg"/>
          <p:cNvPicPr>
            <a:picLocks noChangeAspect="1"/>
          </p:cNvPicPr>
          <p:nvPr/>
        </p:nvPicPr>
        <p:blipFill>
          <a:blip r:embed="rId2" cstate="print"/>
          <a:stretch>
            <a:fillRect/>
          </a:stretch>
        </p:blipFill>
        <p:spPr>
          <a:xfrm>
            <a:off x="251519" y="2492896"/>
            <a:ext cx="4512501" cy="3384376"/>
          </a:xfrm>
          <a:prstGeom prst="rect">
            <a:avLst/>
          </a:prstGeom>
        </p:spPr>
      </p:pic>
      <p:pic>
        <p:nvPicPr>
          <p:cNvPr id="16" name="图片 15" descr="QQ图片20151015235255.jpg"/>
          <p:cNvPicPr>
            <a:picLocks noChangeAspect="1"/>
          </p:cNvPicPr>
          <p:nvPr/>
        </p:nvPicPr>
        <p:blipFill>
          <a:blip r:embed="rId3" cstate="print"/>
          <a:stretch>
            <a:fillRect/>
          </a:stretch>
        </p:blipFill>
        <p:spPr>
          <a:xfrm>
            <a:off x="5484448" y="1916832"/>
            <a:ext cx="3659552" cy="4941168"/>
          </a:xfrm>
          <a:prstGeom prst="rect">
            <a:avLst/>
          </a:prstGeom>
        </p:spPr>
      </p:pic>
    </p:spTree>
  </p:cSld>
  <p:clrMapOvr>
    <a:masterClrMapping/>
  </p:clrMapOvr>
  <p:transition>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1" descr="CS4000Plant"/>
          <p:cNvPicPr>
            <a:picLocks noChangeAspect="1" noChangeArrowheads="1"/>
          </p:cNvPicPr>
          <p:nvPr/>
        </p:nvPicPr>
        <p:blipFill>
          <a:blip r:embed="rId2" cstate="print"/>
          <a:srcRect/>
          <a:stretch>
            <a:fillRect/>
          </a:stretch>
        </p:blipFill>
        <p:spPr bwMode="auto">
          <a:xfrm>
            <a:off x="0" y="0"/>
            <a:ext cx="3724275" cy="4829175"/>
          </a:xfrm>
          <a:prstGeom prst="rect">
            <a:avLst/>
          </a:prstGeom>
          <a:noFill/>
          <a:ln w="9525">
            <a:noFill/>
            <a:miter lim="800000"/>
            <a:headEnd/>
            <a:tailEnd/>
          </a:ln>
        </p:spPr>
      </p:pic>
      <p:pic>
        <p:nvPicPr>
          <p:cNvPr id="151554" name="Picture 2"/>
          <p:cNvPicPr>
            <a:picLocks noChangeAspect="1" noChangeArrowheads="1"/>
          </p:cNvPicPr>
          <p:nvPr/>
        </p:nvPicPr>
        <p:blipFill>
          <a:blip r:embed="rId3" cstate="print"/>
          <a:srcRect/>
          <a:stretch>
            <a:fillRect/>
          </a:stretch>
        </p:blipFill>
        <p:spPr bwMode="auto">
          <a:xfrm>
            <a:off x="3810000" y="332656"/>
            <a:ext cx="5334000" cy="4000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7" name="Picture 3"/>
          <p:cNvPicPr>
            <a:picLocks noChangeAspect="1" noChangeArrowheads="1"/>
          </p:cNvPicPr>
          <p:nvPr/>
        </p:nvPicPr>
        <p:blipFill>
          <a:blip r:embed="rId2" cstate="print"/>
          <a:srcRect/>
          <a:stretch>
            <a:fillRect/>
          </a:stretch>
        </p:blipFill>
        <p:spPr bwMode="auto">
          <a:xfrm>
            <a:off x="0" y="-27383"/>
            <a:ext cx="3347864" cy="3580132"/>
          </a:xfrm>
          <a:prstGeom prst="rect">
            <a:avLst/>
          </a:prstGeom>
          <a:noFill/>
          <a:ln w="9525">
            <a:noFill/>
            <a:miter lim="800000"/>
            <a:headEnd/>
            <a:tailEnd/>
          </a:ln>
        </p:spPr>
      </p:pic>
      <p:pic>
        <p:nvPicPr>
          <p:cNvPr id="159748" name="Picture 4"/>
          <p:cNvPicPr>
            <a:picLocks noChangeAspect="1" noChangeArrowheads="1"/>
          </p:cNvPicPr>
          <p:nvPr/>
        </p:nvPicPr>
        <p:blipFill>
          <a:blip r:embed="rId3" cstate="print"/>
          <a:srcRect/>
          <a:stretch>
            <a:fillRect/>
          </a:stretch>
        </p:blipFill>
        <p:spPr bwMode="auto">
          <a:xfrm>
            <a:off x="4283968" y="260648"/>
            <a:ext cx="4733925" cy="2809875"/>
          </a:xfrm>
          <a:prstGeom prst="rect">
            <a:avLst/>
          </a:prstGeom>
          <a:noFill/>
          <a:ln w="9525">
            <a:noFill/>
            <a:miter lim="800000"/>
            <a:headEnd/>
            <a:tailEnd/>
          </a:ln>
        </p:spPr>
      </p:pic>
      <p:pic>
        <p:nvPicPr>
          <p:cNvPr id="7" name="图片 6" descr="gg_7.jpg"/>
          <p:cNvPicPr>
            <a:picLocks noChangeAspect="1"/>
          </p:cNvPicPr>
          <p:nvPr/>
        </p:nvPicPr>
        <p:blipFill>
          <a:blip r:embed="rId4" cstate="print"/>
          <a:stretch>
            <a:fillRect/>
          </a:stretch>
        </p:blipFill>
        <p:spPr>
          <a:xfrm>
            <a:off x="0" y="3645023"/>
            <a:ext cx="4139952" cy="3042865"/>
          </a:xfrm>
          <a:prstGeom prst="rect">
            <a:avLst/>
          </a:prstGeom>
        </p:spPr>
      </p:pic>
      <p:pic>
        <p:nvPicPr>
          <p:cNvPr id="8" name="图片 7" descr="gg_7_2.png"/>
          <p:cNvPicPr>
            <a:picLocks noChangeAspect="1"/>
          </p:cNvPicPr>
          <p:nvPr/>
        </p:nvPicPr>
        <p:blipFill>
          <a:blip r:embed="rId5" cstate="print"/>
          <a:stretch>
            <a:fillRect/>
          </a:stretch>
        </p:blipFill>
        <p:spPr>
          <a:xfrm>
            <a:off x="4355976" y="3212976"/>
            <a:ext cx="4253224" cy="3411383"/>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1010126"/>
          <p:cNvPicPr>
            <a:picLocks noChangeAspect="1" noChangeArrowheads="1"/>
          </p:cNvPicPr>
          <p:nvPr/>
        </p:nvPicPr>
        <p:blipFill>
          <a:blip r:embed="rId2" cstate="print"/>
          <a:srcRect/>
          <a:stretch>
            <a:fillRect/>
          </a:stretch>
        </p:blipFill>
        <p:spPr bwMode="auto">
          <a:xfrm>
            <a:off x="323850" y="1125538"/>
            <a:ext cx="4286250" cy="5732462"/>
          </a:xfrm>
          <a:prstGeom prst="rect">
            <a:avLst/>
          </a:prstGeom>
          <a:noFill/>
          <a:ln w="9525">
            <a:noFill/>
            <a:miter lim="800000"/>
            <a:headEnd/>
            <a:tailEnd/>
          </a:ln>
        </p:spPr>
      </p:pic>
      <p:sp>
        <p:nvSpPr>
          <p:cNvPr id="27651" name="Rectangle 3"/>
          <p:cNvSpPr>
            <a:spLocks noChangeArrowheads="1"/>
          </p:cNvSpPr>
          <p:nvPr/>
        </p:nvSpPr>
        <p:spPr bwMode="auto">
          <a:xfrm>
            <a:off x="1811338" y="260350"/>
            <a:ext cx="5518150" cy="519113"/>
          </a:xfrm>
          <a:prstGeom prst="rect">
            <a:avLst/>
          </a:prstGeom>
          <a:noFill/>
          <a:ln w="9525">
            <a:noFill/>
            <a:miter lim="800000"/>
            <a:headEnd/>
            <a:tailEnd/>
          </a:ln>
        </p:spPr>
        <p:txBody>
          <a:bodyPr wrap="none">
            <a:spAutoFit/>
          </a:bodyPr>
          <a:lstStyle/>
          <a:p>
            <a:pPr algn="ctr" eaLnBrk="0" hangingPunct="0"/>
            <a:r>
              <a:rPr lang="zh-CN" altLang="en-US" sz="2800">
                <a:latin typeface="Verdana" pitchFamily="34" charset="0"/>
                <a:ea typeface="黑体" pitchFamily="2" charset="-122"/>
              </a:rPr>
              <a:t>高压输电线维修（遥操作）机器人</a:t>
            </a:r>
          </a:p>
        </p:txBody>
      </p:sp>
      <p:pic>
        <p:nvPicPr>
          <p:cNvPr id="27652" name="Picture 4" descr="4a"/>
          <p:cNvPicPr>
            <a:picLocks noChangeAspect="1" noChangeArrowheads="1"/>
          </p:cNvPicPr>
          <p:nvPr/>
        </p:nvPicPr>
        <p:blipFill>
          <a:blip r:embed="rId3" cstate="print"/>
          <a:srcRect/>
          <a:stretch>
            <a:fillRect/>
          </a:stretch>
        </p:blipFill>
        <p:spPr bwMode="auto">
          <a:xfrm>
            <a:off x="5364163" y="1166813"/>
            <a:ext cx="3311525" cy="3079750"/>
          </a:xfrm>
          <a:prstGeom prst="rect">
            <a:avLst/>
          </a:prstGeom>
          <a:noFill/>
          <a:ln w="9525">
            <a:noFill/>
            <a:miter lim="800000"/>
            <a:headEnd/>
            <a:tailEnd/>
          </a:ln>
        </p:spPr>
      </p:pic>
      <p:pic>
        <p:nvPicPr>
          <p:cNvPr id="27653" name="Picture 5" descr="4c"/>
          <p:cNvPicPr>
            <a:picLocks noChangeAspect="1" noChangeArrowheads="1"/>
          </p:cNvPicPr>
          <p:nvPr/>
        </p:nvPicPr>
        <p:blipFill>
          <a:blip r:embed="rId4" cstate="print"/>
          <a:srcRect/>
          <a:stretch>
            <a:fillRect/>
          </a:stretch>
        </p:blipFill>
        <p:spPr bwMode="auto">
          <a:xfrm>
            <a:off x="5364163" y="3617913"/>
            <a:ext cx="3313112" cy="3240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手术"/>
          <p:cNvPicPr>
            <a:picLocks noChangeAspect="1" noChangeArrowheads="1"/>
          </p:cNvPicPr>
          <p:nvPr/>
        </p:nvPicPr>
        <p:blipFill>
          <a:blip r:embed="rId2" cstate="print"/>
          <a:srcRect/>
          <a:stretch>
            <a:fillRect/>
          </a:stretch>
        </p:blipFill>
        <p:spPr bwMode="auto">
          <a:xfrm>
            <a:off x="0" y="46038"/>
            <a:ext cx="8893175" cy="6705600"/>
          </a:xfrm>
          <a:prstGeom prst="rect">
            <a:avLst/>
          </a:prstGeom>
          <a:noFill/>
          <a:ln w="9525">
            <a:noFill/>
            <a:miter lim="800000"/>
            <a:headEnd/>
            <a:tailEnd/>
          </a:ln>
        </p:spPr>
      </p:pic>
      <p:sp>
        <p:nvSpPr>
          <p:cNvPr id="28675" name="Rectangle 3"/>
          <p:cNvSpPr>
            <a:spLocks noGrp="1" noChangeArrowheads="1"/>
          </p:cNvSpPr>
          <p:nvPr>
            <p:ph type="title"/>
          </p:nvPr>
        </p:nvSpPr>
        <p:spPr>
          <a:xfrm>
            <a:off x="2163763" y="46038"/>
            <a:ext cx="6400800" cy="808037"/>
          </a:xfrm>
          <a:noFill/>
        </p:spPr>
        <p:txBody>
          <a:bodyPr/>
          <a:lstStyle/>
          <a:p>
            <a:pPr eaLnBrk="1" hangingPunct="1"/>
            <a:r>
              <a:rPr lang="zh-CN" altLang="en-US" sz="3200" smtClean="0">
                <a:solidFill>
                  <a:srgbClr val="FFFF00"/>
                </a:solidFill>
              </a:rPr>
              <a:t>法国远程医疗机器人</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752600" y="762000"/>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9699" name="Text Box 3"/>
          <p:cNvSpPr txBox="1">
            <a:spLocks noChangeArrowheads="1"/>
          </p:cNvSpPr>
          <p:nvPr/>
        </p:nvSpPr>
        <p:spPr bwMode="auto">
          <a:xfrm>
            <a:off x="1908175" y="3357563"/>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9700" name="Text Box 4"/>
          <p:cNvSpPr txBox="1">
            <a:spLocks noChangeArrowheads="1"/>
          </p:cNvSpPr>
          <p:nvPr/>
        </p:nvSpPr>
        <p:spPr bwMode="auto">
          <a:xfrm>
            <a:off x="1331913" y="3213100"/>
            <a:ext cx="7127875" cy="528638"/>
          </a:xfrm>
          <a:prstGeom prst="rect">
            <a:avLst/>
          </a:prstGeom>
          <a:noFill/>
          <a:ln w="9525">
            <a:solidFill>
              <a:schemeClr val="accent2"/>
            </a:solidFill>
            <a:miter lim="800000"/>
            <a:headEnd/>
            <a:tailEnd/>
          </a:ln>
        </p:spPr>
        <p:txBody>
          <a:bodyPr>
            <a:spAutoFit/>
          </a:bodyPr>
          <a:lstStyle/>
          <a:p>
            <a:pPr>
              <a:spcBef>
                <a:spcPct val="50000"/>
              </a:spcBef>
            </a:pPr>
            <a:r>
              <a:rPr lang="en-US" altLang="zh-CN" sz="2800">
                <a:latin typeface="黑体" pitchFamily="2" charset="-122"/>
                <a:ea typeface="黑体" pitchFamily="2" charset="-122"/>
              </a:rPr>
              <a:t>2005</a:t>
            </a:r>
            <a:r>
              <a:rPr lang="zh-CN" altLang="en-US" sz="2800">
                <a:latin typeface="黑体" pitchFamily="2" charset="-122"/>
                <a:ea typeface="黑体" pitchFamily="2" charset="-122"/>
              </a:rPr>
              <a:t>年我国成功发射载人飞船（神舟</a:t>
            </a:r>
            <a:r>
              <a:rPr lang="en-US" altLang="zh-CN" sz="2800">
                <a:latin typeface="黑体" pitchFamily="2" charset="-122"/>
                <a:ea typeface="黑体" pitchFamily="2" charset="-122"/>
              </a:rPr>
              <a:t>6</a:t>
            </a:r>
            <a:r>
              <a:rPr lang="zh-CN" altLang="en-US" sz="2800">
                <a:latin typeface="黑体" pitchFamily="2" charset="-122"/>
                <a:ea typeface="黑体" pitchFamily="2" charset="-122"/>
              </a:rPr>
              <a:t>号） </a:t>
            </a:r>
          </a:p>
        </p:txBody>
      </p:sp>
      <p:sp>
        <p:nvSpPr>
          <p:cNvPr id="29701" name="Text Box 5"/>
          <p:cNvSpPr txBox="1">
            <a:spLocks noChangeArrowheads="1"/>
          </p:cNvSpPr>
          <p:nvPr/>
        </p:nvSpPr>
        <p:spPr bwMode="auto">
          <a:xfrm>
            <a:off x="1042988" y="765175"/>
            <a:ext cx="4103687" cy="946150"/>
          </a:xfrm>
          <a:prstGeom prst="rect">
            <a:avLst/>
          </a:prstGeom>
          <a:noFill/>
          <a:ln w="9525">
            <a:noFill/>
            <a:miter lim="800000"/>
            <a:headEnd/>
            <a:tailEnd/>
          </a:ln>
        </p:spPr>
        <p:txBody>
          <a:bodyPr>
            <a:spAutoFit/>
          </a:bodyPr>
          <a:lstStyle/>
          <a:p>
            <a:pPr>
              <a:spcBef>
                <a:spcPct val="50000"/>
              </a:spcBef>
            </a:pPr>
            <a:r>
              <a:rPr lang="en-US" altLang="zh-CN" sz="2800">
                <a:latin typeface="黑体" pitchFamily="2" charset="-122"/>
                <a:ea typeface="黑体" pitchFamily="2" charset="-122"/>
              </a:rPr>
              <a:t>1981</a:t>
            </a:r>
            <a:r>
              <a:rPr lang="zh-CN" altLang="en-US" sz="2800">
                <a:latin typeface="黑体" pitchFamily="2" charset="-122"/>
                <a:ea typeface="黑体" pitchFamily="2" charset="-122"/>
              </a:rPr>
              <a:t>年美国</a:t>
            </a:r>
            <a:r>
              <a:rPr lang="zh-CN" altLang="en-US" sz="2800">
                <a:latin typeface="Arial" charset="0"/>
                <a:ea typeface="黑体" pitchFamily="2" charset="-122"/>
              </a:rPr>
              <a:t>“</a:t>
            </a:r>
            <a:r>
              <a:rPr lang="zh-CN" altLang="en-US" sz="2800">
                <a:latin typeface="黑体" pitchFamily="2" charset="-122"/>
                <a:ea typeface="黑体" pitchFamily="2" charset="-122"/>
              </a:rPr>
              <a:t>哥伦比亚</a:t>
            </a:r>
            <a:r>
              <a:rPr lang="zh-CN" altLang="en-US" sz="2800">
                <a:latin typeface="Arial" charset="0"/>
                <a:ea typeface="黑体" pitchFamily="2" charset="-122"/>
              </a:rPr>
              <a:t>”</a:t>
            </a:r>
            <a:r>
              <a:rPr lang="zh-CN" altLang="en-US" sz="2800">
                <a:latin typeface="黑体" pitchFamily="2" charset="-122"/>
                <a:ea typeface="黑体" pitchFamily="2" charset="-122"/>
              </a:rPr>
              <a:t>号航天飞机首次发射成功</a:t>
            </a:r>
          </a:p>
        </p:txBody>
      </p:sp>
      <p:pic>
        <p:nvPicPr>
          <p:cNvPr id="29702" name="Picture 6" descr="200510128561630827"/>
          <p:cNvPicPr>
            <a:picLocks noChangeAspect="1" noChangeArrowheads="1"/>
          </p:cNvPicPr>
          <p:nvPr/>
        </p:nvPicPr>
        <p:blipFill>
          <a:blip r:embed="rId2" cstate="print"/>
          <a:srcRect/>
          <a:stretch>
            <a:fillRect/>
          </a:stretch>
        </p:blipFill>
        <p:spPr bwMode="auto">
          <a:xfrm>
            <a:off x="900113" y="4017963"/>
            <a:ext cx="3781425" cy="2840037"/>
          </a:xfrm>
          <a:prstGeom prst="rect">
            <a:avLst/>
          </a:prstGeom>
          <a:noFill/>
          <a:ln w="9525">
            <a:noFill/>
            <a:miter lim="800000"/>
            <a:headEnd/>
            <a:tailEnd/>
          </a:ln>
        </p:spPr>
      </p:pic>
      <p:pic>
        <p:nvPicPr>
          <p:cNvPr id="29703" name="Picture 7" descr="200510128591646522"/>
          <p:cNvPicPr>
            <a:picLocks noChangeAspect="1" noChangeArrowheads="1"/>
          </p:cNvPicPr>
          <p:nvPr/>
        </p:nvPicPr>
        <p:blipFill>
          <a:blip r:embed="rId3" cstate="print"/>
          <a:srcRect/>
          <a:stretch>
            <a:fillRect/>
          </a:stretch>
        </p:blipFill>
        <p:spPr bwMode="auto">
          <a:xfrm>
            <a:off x="4859338" y="4044950"/>
            <a:ext cx="3744912" cy="2813050"/>
          </a:xfrm>
          <a:prstGeom prst="rect">
            <a:avLst/>
          </a:prstGeom>
          <a:noFill/>
          <a:ln w="9525">
            <a:noFill/>
            <a:miter lim="800000"/>
            <a:headEnd/>
            <a:tailEnd/>
          </a:ln>
        </p:spPr>
      </p:pic>
      <p:pic>
        <p:nvPicPr>
          <p:cNvPr id="29704" name="Picture 8" descr="spaceshuttle1"/>
          <p:cNvPicPr>
            <a:picLocks noChangeAspect="1" noChangeArrowheads="1"/>
          </p:cNvPicPr>
          <p:nvPr/>
        </p:nvPicPr>
        <p:blipFill>
          <a:blip r:embed="rId4" cstate="print"/>
          <a:srcRect/>
          <a:stretch>
            <a:fillRect/>
          </a:stretch>
        </p:blipFill>
        <p:spPr bwMode="auto">
          <a:xfrm>
            <a:off x="5148263" y="117475"/>
            <a:ext cx="3024187" cy="302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er03"/>
          <p:cNvPicPr>
            <a:picLocks noChangeAspect="1" noChangeArrowheads="1"/>
          </p:cNvPicPr>
          <p:nvPr/>
        </p:nvPicPr>
        <p:blipFill>
          <a:blip r:embed="rId3" cstate="print"/>
          <a:srcRect/>
          <a:stretch>
            <a:fillRect/>
          </a:stretch>
        </p:blipFill>
        <p:spPr bwMode="auto">
          <a:xfrm>
            <a:off x="179388" y="76200"/>
            <a:ext cx="5184775" cy="4052888"/>
          </a:xfrm>
          <a:prstGeom prst="rect">
            <a:avLst/>
          </a:prstGeom>
          <a:noFill/>
          <a:ln w="9525">
            <a:noFill/>
            <a:miter lim="800000"/>
            <a:headEnd/>
            <a:tailEnd/>
          </a:ln>
        </p:spPr>
      </p:pic>
      <p:pic>
        <p:nvPicPr>
          <p:cNvPr id="30723" name="Picture 3" descr="soccer"/>
          <p:cNvPicPr>
            <a:picLocks noChangeAspect="1" noChangeArrowheads="1"/>
          </p:cNvPicPr>
          <p:nvPr/>
        </p:nvPicPr>
        <p:blipFill>
          <a:blip r:embed="rId4" cstate="print"/>
          <a:srcRect/>
          <a:stretch>
            <a:fillRect/>
          </a:stretch>
        </p:blipFill>
        <p:spPr bwMode="auto">
          <a:xfrm>
            <a:off x="3779838" y="3357563"/>
            <a:ext cx="5364162" cy="3513137"/>
          </a:xfrm>
          <a:prstGeom prst="rect">
            <a:avLst/>
          </a:prstGeom>
          <a:noFill/>
          <a:ln w="9525">
            <a:noFill/>
            <a:miter lim="800000"/>
            <a:headEnd/>
            <a:tailEnd/>
          </a:ln>
        </p:spPr>
      </p:pic>
      <p:sp>
        <p:nvSpPr>
          <p:cNvPr id="30724" name="Text Box 4"/>
          <p:cNvSpPr txBox="1">
            <a:spLocks noChangeArrowheads="1"/>
          </p:cNvSpPr>
          <p:nvPr/>
        </p:nvSpPr>
        <p:spPr bwMode="auto">
          <a:xfrm>
            <a:off x="5435600" y="2924175"/>
            <a:ext cx="3421063" cy="457200"/>
          </a:xfrm>
          <a:prstGeom prst="rect">
            <a:avLst/>
          </a:prstGeom>
          <a:noFill/>
          <a:ln w="12700" cap="sq">
            <a:noFill/>
            <a:miter lim="800000"/>
            <a:headEnd/>
            <a:tailEnd/>
          </a:ln>
        </p:spPr>
        <p:txBody>
          <a:bodyPr anchor="ctr">
            <a:spAutoFit/>
          </a:bodyPr>
          <a:lstStyle/>
          <a:p>
            <a:pPr algn="ctr" eaLnBrk="0" hangingPunct="0">
              <a:spcBef>
                <a:spcPct val="50000"/>
              </a:spcBef>
            </a:pPr>
            <a:r>
              <a:rPr lang="zh-CN" altLang="en-US" sz="2400" b="1">
                <a:latin typeface="Times New Roman" pitchFamily="18" charset="0"/>
              </a:rPr>
              <a:t>机器人足球比赛</a:t>
            </a:r>
          </a:p>
        </p:txBody>
      </p:sp>
      <p:sp>
        <p:nvSpPr>
          <p:cNvPr id="30725" name="Rectangle 6"/>
          <p:cNvSpPr>
            <a:spLocks noChangeArrowheads="1"/>
          </p:cNvSpPr>
          <p:nvPr/>
        </p:nvSpPr>
        <p:spPr bwMode="auto">
          <a:xfrm>
            <a:off x="755650" y="4221163"/>
            <a:ext cx="1258888" cy="457200"/>
          </a:xfrm>
          <a:prstGeom prst="rect">
            <a:avLst/>
          </a:prstGeom>
          <a:noFill/>
          <a:ln w="9525">
            <a:noFill/>
            <a:miter lim="800000"/>
            <a:headEnd/>
            <a:tailEnd/>
          </a:ln>
        </p:spPr>
        <p:txBody>
          <a:bodyPr>
            <a:spAutoFit/>
          </a:bodyPr>
          <a:lstStyle/>
          <a:p>
            <a:r>
              <a:rPr lang="zh-CN" altLang="en-US" sz="2400" b="1">
                <a:latin typeface="黑体" pitchFamily="2" charset="-122"/>
                <a:ea typeface="黑体" pitchFamily="2" charset="-122"/>
              </a:rPr>
              <a:t>月球车</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控制理论发展概述</a:t>
            </a:r>
            <a:r>
              <a:rPr lang="en-US" altLang="zh-CN" smtClean="0"/>
              <a:t>(4/11)</a:t>
            </a:r>
          </a:p>
        </p:txBody>
      </p:sp>
      <p:sp>
        <p:nvSpPr>
          <p:cNvPr id="31747" name="Rectangle 3"/>
          <p:cNvSpPr>
            <a:spLocks noGrp="1" noChangeArrowheads="1"/>
          </p:cNvSpPr>
          <p:nvPr>
            <p:ph type="body" idx="1"/>
          </p:nvPr>
        </p:nvSpPr>
        <p:spPr>
          <a:xfrm>
            <a:off x="250825" y="5373688"/>
            <a:ext cx="8613775" cy="790575"/>
          </a:xfrm>
        </p:spPr>
        <p:txBody>
          <a:bodyPr/>
          <a:lstStyle/>
          <a:p>
            <a:pPr algn="ctr" eaLnBrk="1" hangingPunct="1">
              <a:lnSpc>
                <a:spcPct val="90000"/>
              </a:lnSpc>
              <a:buFont typeface="Wingdings" pitchFamily="2" charset="2"/>
              <a:buNone/>
            </a:pPr>
            <a:r>
              <a:rPr lang="en-US" altLang="zh-CN" smtClean="0"/>
              <a:t>A modern industrial plant:  A section of the OMV Oil Refinery in Austria</a:t>
            </a:r>
          </a:p>
        </p:txBody>
      </p:sp>
      <p:pic>
        <p:nvPicPr>
          <p:cNvPr id="31748" name="Picture 6" descr="Csd night"/>
          <p:cNvPicPr>
            <a:picLocks noChangeAspect="1" noChangeArrowheads="1"/>
          </p:cNvPicPr>
          <p:nvPr/>
        </p:nvPicPr>
        <p:blipFill>
          <a:blip r:embed="rId2" cstate="print"/>
          <a:srcRect b="2168"/>
          <a:stretch>
            <a:fillRect/>
          </a:stretch>
        </p:blipFill>
        <p:spPr bwMode="auto">
          <a:xfrm>
            <a:off x="1116013" y="260350"/>
            <a:ext cx="7127875" cy="4870450"/>
          </a:xfrm>
          <a:prstGeom prst="rect">
            <a:avLst/>
          </a:prstGeom>
          <a:noFill/>
          <a:ln w="38100">
            <a:solidFill>
              <a:schemeClr val="tx2"/>
            </a:solid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idx="4294967295"/>
          </p:nvPr>
        </p:nvSpPr>
        <p:spPr/>
        <p:txBody>
          <a:bodyPr/>
          <a:lstStyle/>
          <a:p>
            <a:pPr eaLnBrk="1" hangingPunct="1"/>
            <a:r>
              <a:rPr lang="zh-CN" altLang="en-US" smtClean="0"/>
              <a:t>企业集成自动化系统图</a:t>
            </a:r>
          </a:p>
        </p:txBody>
      </p:sp>
      <p:graphicFrame>
        <p:nvGraphicFramePr>
          <p:cNvPr id="1026" name="Object 3" descr="12"/>
          <p:cNvGraphicFramePr>
            <a:graphicFrameLocks noChangeAspect="1"/>
          </p:cNvGraphicFramePr>
          <p:nvPr/>
        </p:nvGraphicFramePr>
        <p:xfrm>
          <a:off x="0" y="758825"/>
          <a:ext cx="9144000" cy="6099175"/>
        </p:xfrm>
        <a:graphic>
          <a:graphicData uri="http://schemas.openxmlformats.org/presentationml/2006/ole">
            <p:oleObj spid="_x0000_s1026" name="Image" r:id="rId3" imgW="11860317" imgH="7911111" progId="">
              <p:embed/>
            </p:oleObj>
          </a:graphicData>
        </a:graphic>
      </p:graphicFrame>
      <p:grpSp>
        <p:nvGrpSpPr>
          <p:cNvPr id="1031" name="Group 4"/>
          <p:cNvGrpSpPr>
            <a:grpSpLocks/>
          </p:cNvGrpSpPr>
          <p:nvPr/>
        </p:nvGrpSpPr>
        <p:grpSpPr bwMode="auto">
          <a:xfrm>
            <a:off x="3962400" y="1371600"/>
            <a:ext cx="990600" cy="989013"/>
            <a:chOff x="2496" y="864"/>
            <a:chExt cx="624" cy="623"/>
          </a:xfrm>
        </p:grpSpPr>
        <p:pic>
          <p:nvPicPr>
            <p:cNvPr id="1043" name="Picture 5" descr="earth3"/>
            <p:cNvPicPr>
              <a:picLocks noChangeAspect="1" noChangeArrowheads="1" noCrop="1"/>
            </p:cNvPicPr>
            <p:nvPr/>
          </p:nvPicPr>
          <p:blipFill>
            <a:blip r:embed="rId4" cstate="print"/>
            <a:srcRect/>
            <a:stretch>
              <a:fillRect/>
            </a:stretch>
          </p:blipFill>
          <p:spPr bwMode="auto">
            <a:xfrm>
              <a:off x="2496" y="864"/>
              <a:ext cx="624" cy="623"/>
            </a:xfrm>
            <a:prstGeom prst="rect">
              <a:avLst/>
            </a:prstGeom>
            <a:noFill/>
            <a:ln w="9525">
              <a:noFill/>
              <a:miter lim="800000"/>
              <a:headEnd/>
              <a:tailEnd/>
            </a:ln>
          </p:spPr>
        </p:pic>
        <p:graphicFrame>
          <p:nvGraphicFramePr>
            <p:cNvPr id="1029" name="Object 6"/>
            <p:cNvGraphicFramePr>
              <a:graphicFrameLocks noChangeAspect="1"/>
            </p:cNvGraphicFramePr>
            <p:nvPr/>
          </p:nvGraphicFramePr>
          <p:xfrm flipH="1">
            <a:off x="2496" y="1001"/>
            <a:ext cx="624" cy="391"/>
          </p:xfrm>
          <a:graphic>
            <a:graphicData uri="http://schemas.openxmlformats.org/presentationml/2006/ole">
              <p:oleObj spid="_x0000_s1029" name="Image" r:id="rId5" imgW="5693193" imgH="3571961" progId="">
                <p:embed/>
              </p:oleObj>
            </a:graphicData>
          </a:graphic>
        </p:graphicFrame>
      </p:grpSp>
      <p:pic>
        <p:nvPicPr>
          <p:cNvPr id="1032" name="Picture 7" descr="AGv"/>
          <p:cNvPicPr>
            <a:picLocks noChangeAspect="1" noChangeArrowheads="1" noCrop="1"/>
          </p:cNvPicPr>
          <p:nvPr/>
        </p:nvPicPr>
        <p:blipFill>
          <a:blip r:embed="rId6" cstate="print"/>
          <a:srcRect/>
          <a:stretch>
            <a:fillRect/>
          </a:stretch>
        </p:blipFill>
        <p:spPr bwMode="auto">
          <a:xfrm>
            <a:off x="2590800" y="4832350"/>
            <a:ext cx="1006475" cy="822325"/>
          </a:xfrm>
          <a:prstGeom prst="rect">
            <a:avLst/>
          </a:prstGeom>
          <a:noFill/>
          <a:ln w="9525">
            <a:noFill/>
            <a:miter lim="800000"/>
            <a:headEnd/>
            <a:tailEnd/>
          </a:ln>
        </p:spPr>
      </p:pic>
      <p:graphicFrame>
        <p:nvGraphicFramePr>
          <p:cNvPr id="1027" name="Object 8">
            <a:hlinkClick r:id="rId7" action="ppaction://hlinkfile"/>
          </p:cNvPr>
          <p:cNvGraphicFramePr>
            <a:graphicFrameLocks noChangeAspect="1"/>
          </p:cNvGraphicFramePr>
          <p:nvPr/>
        </p:nvGraphicFramePr>
        <p:xfrm>
          <a:off x="2566988" y="4800600"/>
          <a:ext cx="1028700" cy="858838"/>
        </p:xfrm>
        <a:graphic>
          <a:graphicData uri="http://schemas.openxmlformats.org/presentationml/2006/ole">
            <p:oleObj spid="_x0000_s1027" name="Image" r:id="rId8" imgW="2755556" imgH="2171429" progId="">
              <p:embed/>
            </p:oleObj>
          </a:graphicData>
        </a:graphic>
      </p:graphicFrame>
      <p:pic>
        <p:nvPicPr>
          <p:cNvPr id="1033" name="Picture 9" descr="烘丝机小">
            <a:hlinkClick r:id="rId9" action="ppaction://hlinkfile"/>
          </p:cNvPr>
          <p:cNvPicPr>
            <a:picLocks noChangeAspect="1" noChangeArrowheads="1" noCrop="1"/>
          </p:cNvPicPr>
          <p:nvPr/>
        </p:nvPicPr>
        <p:blipFill>
          <a:blip r:embed="rId10" cstate="print"/>
          <a:srcRect/>
          <a:stretch>
            <a:fillRect/>
          </a:stretch>
        </p:blipFill>
        <p:spPr bwMode="auto">
          <a:xfrm>
            <a:off x="6934200" y="4953000"/>
            <a:ext cx="1268413" cy="925513"/>
          </a:xfrm>
          <a:prstGeom prst="rect">
            <a:avLst/>
          </a:prstGeom>
          <a:noFill/>
          <a:ln w="9525">
            <a:noFill/>
            <a:miter lim="800000"/>
            <a:headEnd/>
            <a:tailEnd/>
          </a:ln>
        </p:spPr>
      </p:pic>
      <p:pic>
        <p:nvPicPr>
          <p:cNvPr id="1034" name="Picture 10" descr="机器人小"/>
          <p:cNvPicPr>
            <a:picLocks noChangeAspect="1" noChangeArrowheads="1" noCrop="1"/>
          </p:cNvPicPr>
          <p:nvPr/>
        </p:nvPicPr>
        <p:blipFill>
          <a:blip r:embed="rId11" cstate="print"/>
          <a:srcRect/>
          <a:stretch>
            <a:fillRect/>
          </a:stretch>
        </p:blipFill>
        <p:spPr bwMode="auto">
          <a:xfrm>
            <a:off x="1600200" y="4848225"/>
            <a:ext cx="1006475" cy="822325"/>
          </a:xfrm>
          <a:prstGeom prst="rect">
            <a:avLst/>
          </a:prstGeom>
          <a:noFill/>
          <a:ln w="9525">
            <a:noFill/>
            <a:miter lim="800000"/>
            <a:headEnd/>
            <a:tailEnd/>
          </a:ln>
        </p:spPr>
      </p:pic>
      <p:pic>
        <p:nvPicPr>
          <p:cNvPr id="1035" name="Picture 11" descr="ie"/>
          <p:cNvPicPr>
            <a:picLocks noChangeAspect="1" noChangeArrowheads="1" noCrop="1"/>
          </p:cNvPicPr>
          <p:nvPr/>
        </p:nvPicPr>
        <p:blipFill>
          <a:blip r:embed="rId12" cstate="print"/>
          <a:srcRect/>
          <a:stretch>
            <a:fillRect/>
          </a:stretch>
        </p:blipFill>
        <p:spPr bwMode="auto">
          <a:xfrm>
            <a:off x="3276600" y="990600"/>
            <a:ext cx="2936875" cy="742950"/>
          </a:xfrm>
          <a:prstGeom prst="rect">
            <a:avLst/>
          </a:prstGeom>
          <a:noFill/>
          <a:ln w="9525">
            <a:noFill/>
            <a:miter lim="800000"/>
            <a:headEnd/>
            <a:tailEnd/>
          </a:ln>
        </p:spPr>
      </p:pic>
      <p:pic>
        <p:nvPicPr>
          <p:cNvPr id="1036" name="Picture 12" descr="title1"/>
          <p:cNvPicPr>
            <a:picLocks noChangeAspect="1" noChangeArrowheads="1" noCrop="1"/>
          </p:cNvPicPr>
          <p:nvPr/>
        </p:nvPicPr>
        <p:blipFill>
          <a:blip r:embed="rId13" cstate="print"/>
          <a:srcRect/>
          <a:stretch>
            <a:fillRect/>
          </a:stretch>
        </p:blipFill>
        <p:spPr bwMode="auto">
          <a:xfrm>
            <a:off x="1192213" y="69850"/>
            <a:ext cx="7010400" cy="695325"/>
          </a:xfrm>
          <a:prstGeom prst="rect">
            <a:avLst/>
          </a:prstGeom>
          <a:noFill/>
          <a:ln w="9525">
            <a:noFill/>
            <a:miter lim="800000"/>
            <a:headEnd/>
            <a:tailEnd/>
          </a:ln>
        </p:spPr>
      </p:pic>
      <p:graphicFrame>
        <p:nvGraphicFramePr>
          <p:cNvPr id="1028" name="Object 13">
            <a:hlinkClick r:id="rId14" action="ppaction://hlinkfile"/>
          </p:cNvPr>
          <p:cNvGraphicFramePr>
            <a:graphicFrameLocks noChangeAspect="1"/>
          </p:cNvGraphicFramePr>
          <p:nvPr/>
        </p:nvGraphicFramePr>
        <p:xfrm>
          <a:off x="1595438" y="4824413"/>
          <a:ext cx="1009650" cy="858837"/>
        </p:xfrm>
        <a:graphic>
          <a:graphicData uri="http://schemas.openxmlformats.org/presentationml/2006/ole">
            <p:oleObj spid="_x0000_s1028" name="Image" r:id="rId15" imgW="2755556" imgH="2171429" progId="">
              <p:embed/>
            </p:oleObj>
          </a:graphicData>
        </a:graphic>
      </p:graphicFrame>
      <p:sp>
        <p:nvSpPr>
          <p:cNvPr id="1037" name="Text Box 14" descr="12"/>
          <p:cNvSpPr txBox="1">
            <a:spLocks noChangeArrowheads="1"/>
          </p:cNvSpPr>
          <p:nvPr/>
        </p:nvSpPr>
        <p:spPr bwMode="auto">
          <a:xfrm>
            <a:off x="1371600" y="1371600"/>
            <a:ext cx="2286000" cy="396875"/>
          </a:xfrm>
          <a:prstGeom prst="rect">
            <a:avLst/>
          </a:prstGeom>
          <a:noFill/>
          <a:ln w="9525">
            <a:noFill/>
            <a:miter lim="800000"/>
            <a:headEnd/>
            <a:tailEnd/>
          </a:ln>
        </p:spPr>
        <p:txBody>
          <a:bodyPr>
            <a:spAutoFit/>
          </a:bodyPr>
          <a:lstStyle/>
          <a:p>
            <a:pPr>
              <a:spcBef>
                <a:spcPct val="50000"/>
              </a:spcBef>
            </a:pPr>
            <a:r>
              <a:rPr kumimoji="1" lang="en-US" altLang="zh-CN" sz="1000" b="1">
                <a:solidFill>
                  <a:srgbClr val="FF0000"/>
                </a:solidFill>
                <a:latin typeface="Arial" charset="0"/>
                <a:ea typeface="长城新魏碑体" pitchFamily="49" charset="-122"/>
              </a:rPr>
              <a:t>B-ISDN EDI EMAIL INTERNET SUPPLY CHAIN            </a:t>
            </a:r>
            <a:r>
              <a:rPr kumimoji="1" lang="zh-CN" altLang="en-US" sz="1000" b="1">
                <a:solidFill>
                  <a:srgbClr val="FF0000"/>
                </a:solidFill>
                <a:latin typeface="Arial" charset="0"/>
                <a:ea typeface="楷体_GB2312" pitchFamily="49" charset="-122"/>
              </a:rPr>
              <a:t>供应链</a:t>
            </a:r>
          </a:p>
        </p:txBody>
      </p:sp>
      <p:sp>
        <p:nvSpPr>
          <p:cNvPr id="1038" name="Text Box 15" descr="12"/>
          <p:cNvSpPr txBox="1">
            <a:spLocks noChangeArrowheads="1"/>
          </p:cNvSpPr>
          <p:nvPr/>
        </p:nvSpPr>
        <p:spPr bwMode="auto">
          <a:xfrm>
            <a:off x="6083300" y="1219200"/>
            <a:ext cx="2679700" cy="525463"/>
          </a:xfrm>
          <a:prstGeom prst="rect">
            <a:avLst/>
          </a:prstGeom>
          <a:noFill/>
          <a:ln w="9525">
            <a:noFill/>
            <a:miter lim="800000"/>
            <a:headEnd/>
            <a:tailEnd/>
          </a:ln>
        </p:spPr>
        <p:txBody>
          <a:bodyPr>
            <a:spAutoFit/>
          </a:bodyPr>
          <a:lstStyle/>
          <a:p>
            <a:pPr>
              <a:lnSpc>
                <a:spcPct val="50000"/>
              </a:lnSpc>
              <a:spcBef>
                <a:spcPct val="50000"/>
              </a:spcBef>
            </a:pPr>
            <a:r>
              <a:rPr kumimoji="1" lang="en-US" altLang="zh-CN" sz="800" b="1">
                <a:solidFill>
                  <a:srgbClr val="FF0000"/>
                </a:solidFill>
                <a:latin typeface="Arial" charset="0"/>
                <a:ea typeface="长城新魏碑体" pitchFamily="49" charset="-122"/>
              </a:rPr>
              <a:t>GPS GIS EOS CUSTOMER </a:t>
            </a:r>
          </a:p>
          <a:p>
            <a:pPr>
              <a:lnSpc>
                <a:spcPct val="50000"/>
              </a:lnSpc>
              <a:spcBef>
                <a:spcPct val="50000"/>
              </a:spcBef>
            </a:pPr>
            <a:r>
              <a:rPr kumimoji="1" lang="en-US" altLang="zh-CN" sz="800" b="1">
                <a:solidFill>
                  <a:srgbClr val="FF0000"/>
                </a:solidFill>
                <a:latin typeface="Arial" charset="0"/>
                <a:ea typeface="长城新魏碑体" pitchFamily="49" charset="-122"/>
              </a:rPr>
              <a:t>MANAGEMENT COLLOCATING</a:t>
            </a:r>
          </a:p>
          <a:p>
            <a:pPr>
              <a:lnSpc>
                <a:spcPct val="50000"/>
              </a:lnSpc>
              <a:spcBef>
                <a:spcPct val="50000"/>
              </a:spcBef>
            </a:pPr>
            <a:r>
              <a:rPr kumimoji="1" lang="en-US" altLang="zh-CN" sz="800" b="1">
                <a:solidFill>
                  <a:srgbClr val="FF0000"/>
                </a:solidFill>
                <a:latin typeface="Arial" charset="0"/>
                <a:ea typeface="长城新魏碑体" pitchFamily="49" charset="-122"/>
              </a:rPr>
              <a:t> &amp; CONVEYING MANAGEMENT</a:t>
            </a:r>
          </a:p>
          <a:p>
            <a:pPr>
              <a:lnSpc>
                <a:spcPct val="50000"/>
              </a:lnSpc>
              <a:spcBef>
                <a:spcPct val="50000"/>
              </a:spcBef>
            </a:pPr>
            <a:r>
              <a:rPr kumimoji="1" lang="zh-CN" altLang="en-US" sz="800" b="1">
                <a:solidFill>
                  <a:srgbClr val="FF0000"/>
                </a:solidFill>
                <a:latin typeface="Arial" charset="0"/>
                <a:ea typeface="长城新魏碑体" pitchFamily="49" charset="-122"/>
              </a:rPr>
              <a:t>客户管理   配送管理</a:t>
            </a:r>
          </a:p>
        </p:txBody>
      </p:sp>
      <p:pic>
        <p:nvPicPr>
          <p:cNvPr id="1039" name="Picture 16" descr="info"/>
          <p:cNvPicPr>
            <a:picLocks noChangeAspect="1" noChangeArrowheads="1" noCrop="1"/>
          </p:cNvPicPr>
          <p:nvPr/>
        </p:nvPicPr>
        <p:blipFill>
          <a:blip r:embed="rId16" cstate="print"/>
          <a:srcRect/>
          <a:stretch>
            <a:fillRect/>
          </a:stretch>
        </p:blipFill>
        <p:spPr bwMode="auto">
          <a:xfrm>
            <a:off x="3886200" y="990600"/>
            <a:ext cx="1524000" cy="354013"/>
          </a:xfrm>
          <a:prstGeom prst="rect">
            <a:avLst/>
          </a:prstGeom>
          <a:noFill/>
          <a:ln w="9525">
            <a:noFill/>
            <a:miter lim="800000"/>
            <a:headEnd/>
            <a:tailEnd/>
          </a:ln>
        </p:spPr>
      </p:pic>
      <p:pic>
        <p:nvPicPr>
          <p:cNvPr id="1040" name="Picture 17" descr="dj"/>
          <p:cNvPicPr>
            <a:picLocks noChangeAspect="1" noChangeArrowheads="1" noCrop="1"/>
          </p:cNvPicPr>
          <p:nvPr/>
        </p:nvPicPr>
        <p:blipFill>
          <a:blip r:embed="rId17" cstate="print"/>
          <a:srcRect/>
          <a:stretch>
            <a:fillRect/>
          </a:stretch>
        </p:blipFill>
        <p:spPr bwMode="auto">
          <a:xfrm>
            <a:off x="3714750" y="5702300"/>
            <a:ext cx="1619250" cy="323850"/>
          </a:xfrm>
          <a:prstGeom prst="rect">
            <a:avLst/>
          </a:prstGeom>
          <a:noFill/>
          <a:ln w="9525">
            <a:noFill/>
            <a:miter lim="800000"/>
            <a:headEnd/>
            <a:tailEnd/>
          </a:ln>
        </p:spPr>
      </p:pic>
      <p:pic>
        <p:nvPicPr>
          <p:cNvPr id="1041" name="Picture 18" descr="wl"/>
          <p:cNvPicPr>
            <a:picLocks noChangeAspect="1" noChangeArrowheads="1" noCrop="1"/>
          </p:cNvPicPr>
          <p:nvPr/>
        </p:nvPicPr>
        <p:blipFill>
          <a:blip r:embed="rId18" cstate="print"/>
          <a:srcRect/>
          <a:stretch>
            <a:fillRect/>
          </a:stretch>
        </p:blipFill>
        <p:spPr bwMode="auto">
          <a:xfrm>
            <a:off x="2419350" y="2190750"/>
            <a:ext cx="1085850" cy="293688"/>
          </a:xfrm>
          <a:prstGeom prst="rect">
            <a:avLst/>
          </a:prstGeom>
          <a:noFill/>
          <a:ln w="9525">
            <a:noFill/>
            <a:miter lim="800000"/>
            <a:headEnd/>
            <a:tailEnd/>
          </a:ln>
        </p:spPr>
      </p:pic>
      <p:pic>
        <p:nvPicPr>
          <p:cNvPr id="1042" name="Picture 19" descr="gc"/>
          <p:cNvPicPr>
            <a:picLocks noChangeAspect="1" noChangeArrowheads="1" noCrop="1"/>
          </p:cNvPicPr>
          <p:nvPr/>
        </p:nvPicPr>
        <p:blipFill>
          <a:blip r:embed="rId19" cstate="print"/>
          <a:srcRect/>
          <a:stretch>
            <a:fillRect/>
          </a:stretch>
        </p:blipFill>
        <p:spPr bwMode="auto">
          <a:xfrm>
            <a:off x="5286375" y="2195513"/>
            <a:ext cx="1524000" cy="3000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zhs-11"/>
          <p:cNvPicPr>
            <a:picLocks noChangeAspect="1" noChangeArrowheads="1"/>
          </p:cNvPicPr>
          <p:nvPr/>
        </p:nvPicPr>
        <p:blipFill>
          <a:blip r:embed="rId2" cstate="print"/>
          <a:srcRect/>
          <a:stretch>
            <a:fillRect/>
          </a:stretch>
        </p:blipFill>
        <p:spPr bwMode="auto">
          <a:xfrm>
            <a:off x="0" y="971550"/>
            <a:ext cx="9144000" cy="5880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zhs-8"/>
          <p:cNvPicPr>
            <a:picLocks noChangeAspect="1" noChangeArrowheads="1"/>
          </p:cNvPicPr>
          <p:nvPr/>
        </p:nvPicPr>
        <p:blipFill>
          <a:blip r:embed="rId2" cstate="print"/>
          <a:srcRect/>
          <a:stretch>
            <a:fillRect/>
          </a:stretch>
        </p:blipFill>
        <p:spPr bwMode="auto">
          <a:xfrm>
            <a:off x="684213" y="908050"/>
            <a:ext cx="7489825" cy="4978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971550" y="1628775"/>
            <a:ext cx="7634288" cy="1584325"/>
          </a:xfrm>
        </p:spPr>
        <p:txBody>
          <a:bodyPr/>
          <a:lstStyle/>
          <a:p>
            <a:pPr eaLnBrk="1" hangingPunct="1"/>
            <a:r>
              <a:rPr lang="en-US" altLang="zh-CN" sz="3200" smtClean="0"/>
              <a:t/>
            </a:r>
            <a:br>
              <a:rPr lang="en-US" altLang="zh-CN" sz="3200" smtClean="0"/>
            </a:br>
            <a:r>
              <a:rPr lang="zh-CN" altLang="en-US" sz="3600" b="1" smtClean="0"/>
              <a:t>何为一个自动控制系统？</a:t>
            </a:r>
          </a:p>
        </p:txBody>
      </p:sp>
      <p:sp>
        <p:nvSpPr>
          <p:cNvPr id="19459" name="Rectangle 3"/>
          <p:cNvSpPr>
            <a:spLocks noChangeArrowheads="1"/>
          </p:cNvSpPr>
          <p:nvPr/>
        </p:nvSpPr>
        <p:spPr bwMode="auto">
          <a:xfrm>
            <a:off x="323850" y="3576638"/>
            <a:ext cx="8461375" cy="1800225"/>
          </a:xfrm>
          <a:prstGeom prst="rect">
            <a:avLst/>
          </a:prstGeom>
          <a:noFill/>
          <a:ln w="9525" algn="ctr">
            <a:noFill/>
            <a:miter lim="800000"/>
            <a:headEnd/>
            <a:tailEnd/>
          </a:ln>
        </p:spPr>
        <p:txBody>
          <a:bodyPr anchor="ctr">
            <a:spAutoFit/>
          </a:bodyPr>
          <a:lstStyle/>
          <a:p>
            <a:r>
              <a:rPr kumimoji="1" lang="en-US" altLang="zh-CN" sz="2800" b="1">
                <a:latin typeface="华文行楷" pitchFamily="2" charset="-122"/>
                <a:ea typeface="华文行楷" pitchFamily="2" charset="-122"/>
              </a:rPr>
              <a:t>        </a:t>
            </a:r>
            <a:r>
              <a:rPr kumimoji="1" lang="zh-CN" altLang="en-US" sz="2800" b="1">
                <a:solidFill>
                  <a:schemeClr val="folHlink"/>
                </a:solidFill>
                <a:latin typeface="华文行楷" pitchFamily="2" charset="-122"/>
                <a:ea typeface="华文行楷" pitchFamily="2" charset="-122"/>
              </a:rPr>
              <a:t>自动控制系统是指机器或装置在无人干预的情况下自动进行操作的系统，它是围绕着工业生产的需要而形成和发展起来的，已广泛应用于人类社会的各个方面。</a:t>
            </a:r>
            <a:r>
              <a:rPr kumimoji="1" lang="zh-CN" altLang="en-US" sz="2800">
                <a:latin typeface="华文行楷" pitchFamily="2" charset="-122"/>
                <a:ea typeface="华文行楷" pitchFamily="2" charset="-122"/>
              </a:rPr>
              <a:t>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1.avi">
            <a:hlinkClick r:id="" action="ppaction://media"/>
          </p:cNvPr>
          <p:cNvPicPr>
            <a:picLocks noGrp="1" noRot="1" noChangeAspect="1" noChangeArrowheads="1"/>
          </p:cNvPicPr>
          <p:nvPr>
            <p:ph sz="half" idx="1"/>
            <a:videoFile r:link="rId1"/>
          </p:nvPr>
        </p:nvPicPr>
        <p:blipFill>
          <a:blip r:embed="rId5" cstate="print"/>
          <a:srcRect/>
          <a:stretch>
            <a:fillRect/>
          </a:stretch>
        </p:blipFill>
        <p:spPr>
          <a:xfrm>
            <a:off x="179388" y="188913"/>
            <a:ext cx="3744912" cy="2808287"/>
          </a:xfrm>
        </p:spPr>
      </p:pic>
      <p:pic>
        <p:nvPicPr>
          <p:cNvPr id="260099" name="agv.agvi.avi">
            <a:hlinkClick r:id="" action="ppaction://media"/>
          </p:cNvPr>
          <p:cNvPicPr>
            <a:picLocks noGrp="1" noRot="1" noChangeAspect="1" noChangeArrowheads="1"/>
          </p:cNvPicPr>
          <p:nvPr>
            <p:ph sz="quarter" idx="2"/>
            <a:videoFile r:link="rId2"/>
          </p:nvPr>
        </p:nvPicPr>
        <p:blipFill>
          <a:blip r:embed="rId6" cstate="print"/>
          <a:srcRect/>
          <a:stretch>
            <a:fillRect/>
          </a:stretch>
        </p:blipFill>
        <p:spPr>
          <a:xfrm>
            <a:off x="323850" y="3573463"/>
            <a:ext cx="3455988" cy="2592387"/>
          </a:xfrm>
        </p:spPr>
      </p:pic>
      <p:pic>
        <p:nvPicPr>
          <p:cNvPr id="260100" name="Picture 4" descr="Xxx"/>
          <p:cNvPicPr>
            <a:picLocks noChangeAspect="1" noChangeArrowheads="1"/>
          </p:cNvPicPr>
          <p:nvPr/>
        </p:nvPicPr>
        <p:blipFill>
          <a:blip r:embed="rId7" cstate="print"/>
          <a:srcRect/>
          <a:stretch>
            <a:fillRect/>
          </a:stretch>
        </p:blipFill>
        <p:spPr bwMode="auto">
          <a:xfrm>
            <a:off x="4356100" y="188913"/>
            <a:ext cx="4238625" cy="3179762"/>
          </a:xfrm>
          <a:prstGeom prst="rect">
            <a:avLst/>
          </a:prstGeom>
          <a:noFill/>
          <a:ln w="9525">
            <a:noFill/>
            <a:miter lim="800000"/>
            <a:headEnd/>
            <a:tailEnd/>
          </a:ln>
        </p:spPr>
      </p:pic>
      <p:pic>
        <p:nvPicPr>
          <p:cNvPr id="260101" name="机器人.avi">
            <a:hlinkClick r:id="" action="ppaction://media"/>
          </p:cNvPr>
          <p:cNvPicPr>
            <a:picLocks noGrp="1" noRot="1" noChangeAspect="1" noChangeArrowheads="1"/>
          </p:cNvPicPr>
          <p:nvPr>
            <p:ph sz="quarter" idx="3"/>
            <a:videoFile r:link="rId3"/>
          </p:nvPr>
        </p:nvPicPr>
        <p:blipFill>
          <a:blip r:embed="rId8" cstate="print"/>
          <a:srcRect/>
          <a:stretch>
            <a:fillRect/>
          </a:stretch>
        </p:blipFill>
        <p:spPr>
          <a:xfrm>
            <a:off x="4572000" y="3429000"/>
            <a:ext cx="3744913" cy="2808288"/>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0098"/>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260100"/>
                                        </p:tgtEl>
                                        <p:attrNameLst>
                                          <p:attrName>style.visibility</p:attrName>
                                        </p:attrNameLst>
                                      </p:cBhvr>
                                      <p:to>
                                        <p:strVal val="visible"/>
                                      </p:to>
                                    </p:set>
                                    <p:anim calcmode="lin" valueType="num">
                                      <p:cBhvr additive="base">
                                        <p:cTn id="10" dur="500" fill="hold"/>
                                        <p:tgtEl>
                                          <p:spTgt spid="260100"/>
                                        </p:tgtEl>
                                        <p:attrNameLst>
                                          <p:attrName>ppt_x</p:attrName>
                                        </p:attrNameLst>
                                      </p:cBhvr>
                                      <p:tavLst>
                                        <p:tav tm="0">
                                          <p:val>
                                            <p:strVal val="0-#ppt_w/2"/>
                                          </p:val>
                                        </p:tav>
                                        <p:tav tm="100000">
                                          <p:val>
                                            <p:strVal val="#ppt_x"/>
                                          </p:val>
                                        </p:tav>
                                      </p:tavLst>
                                    </p:anim>
                                    <p:anim calcmode="lin" valueType="num">
                                      <p:cBhvr additive="base">
                                        <p:cTn id="11" dur="500" fill="hold"/>
                                        <p:tgtEl>
                                          <p:spTgt spid="26010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 fill="hold"/>
                                        <p:tgtEl>
                                          <p:spTgt spid="260099"/>
                                        </p:tgtEl>
                                      </p:cBhvr>
                                    </p:cmd>
                                  </p:childTnLst>
                                </p:cTn>
                              </p:par>
                            </p:childTnLst>
                          </p:cTn>
                        </p:par>
                        <p:par>
                          <p:cTn id="15" fill="hold">
                            <p:stCondLst>
                              <p:cond delay="500"/>
                            </p:stCondLst>
                            <p:childTnLst>
                              <p:par>
                                <p:cTn id="16" presetID="1" presetClass="mediacall" presetSubtype="0" fill="hold" nodeType="afterEffect">
                                  <p:stCondLst>
                                    <p:cond delay="0"/>
                                  </p:stCondLst>
                                  <p:childTnLst>
                                    <p:cmd type="call" cmd="playFrom(0.0)">
                                      <p:cBhvr>
                                        <p:cTn id="17" dur="1" fill="hold"/>
                                        <p:tgtEl>
                                          <p:spTgt spid="26010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6009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60098"/>
                                        </p:tgtEl>
                                      </p:cBhvr>
                                    </p:cmd>
                                  </p:childTnLst>
                                </p:cTn>
                              </p:par>
                            </p:childTnLst>
                          </p:cTn>
                        </p:par>
                      </p:childTnLst>
                    </p:cTn>
                  </p:par>
                </p:childTnLst>
              </p:cTn>
              <p:nextCondLst>
                <p:cond evt="onClick" delay="0">
                  <p:tgtEl>
                    <p:spTgt spid="260098"/>
                  </p:tgtEl>
                </p:cond>
              </p:nextCondLst>
            </p:seq>
            <p:video>
              <p:cMediaNode>
                <p:cTn id="23" repeatCount="indefinite" fill="hold" display="0">
                  <p:stCondLst>
                    <p:cond delay="indefinite"/>
                  </p:stCondLst>
                  <p:endCondLst>
                    <p:cond evt="onPrev" delay="0">
                      <p:tgtEl>
                        <p:sldTgt/>
                      </p:tgtEl>
                    </p:cond>
                  </p:endCondLst>
                </p:cTn>
                <p:tgtEl>
                  <p:spTgt spid="260098"/>
                </p:tgtEl>
              </p:cMediaNode>
            </p:video>
            <p:seq concurrent="1" nextAc="seek">
              <p:cTn id="24" restart="whenNotActive" fill="hold" evtFilter="cancelBubble" nodeType="interactiveSeq">
                <p:stCondLst>
                  <p:cond evt="onClick" delay="0">
                    <p:tgtEl>
                      <p:spTgt spid="26009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60099"/>
                                        </p:tgtEl>
                                      </p:cBhvr>
                                    </p:cmd>
                                  </p:childTnLst>
                                </p:cTn>
                              </p:par>
                            </p:childTnLst>
                          </p:cTn>
                        </p:par>
                      </p:childTnLst>
                    </p:cTn>
                  </p:par>
                </p:childTnLst>
              </p:cTn>
              <p:nextCondLst>
                <p:cond evt="onClick" delay="0">
                  <p:tgtEl>
                    <p:spTgt spid="260099"/>
                  </p:tgtEl>
                </p:cond>
              </p:nextCondLst>
            </p:seq>
            <p:video>
              <p:cMediaNode>
                <p:cTn id="29" fill="hold" display="0">
                  <p:stCondLst>
                    <p:cond delay="indefinite"/>
                  </p:stCondLst>
                  <p:endCondLst>
                    <p:cond evt="onNext" delay="0">
                      <p:tgtEl>
                        <p:sldTgt/>
                      </p:tgtEl>
                    </p:cond>
                    <p:cond evt="onPrev" delay="0">
                      <p:tgtEl>
                        <p:sldTgt/>
                      </p:tgtEl>
                    </p:cond>
                  </p:endCondLst>
                </p:cTn>
                <p:tgtEl>
                  <p:spTgt spid="260099"/>
                </p:tgtEl>
              </p:cMediaNode>
            </p:video>
            <p:seq concurrent="1" nextAc="seek">
              <p:cTn id="30" restart="whenNotActive" fill="hold" evtFilter="cancelBubble" nodeType="interactiveSeq">
                <p:stCondLst>
                  <p:cond evt="onClick" delay="0">
                    <p:tgtEl>
                      <p:spTgt spid="260101"/>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60101"/>
                                        </p:tgtEl>
                                      </p:cBhvr>
                                    </p:cmd>
                                  </p:childTnLst>
                                </p:cTn>
                              </p:par>
                            </p:childTnLst>
                          </p:cTn>
                        </p:par>
                      </p:childTnLst>
                    </p:cTn>
                  </p:par>
                </p:childTnLst>
              </p:cTn>
              <p:nextCondLst>
                <p:cond evt="onClick" delay="0">
                  <p:tgtEl>
                    <p:spTgt spid="260101"/>
                  </p:tgtEl>
                </p:cond>
              </p:nextCondLst>
            </p:seq>
            <p:video>
              <p:cMediaNode>
                <p:cTn id="35" fill="hold" display="0">
                  <p:stCondLst>
                    <p:cond delay="indefinite"/>
                  </p:stCondLst>
                  <p:endCondLst>
                    <p:cond evt="onNext" delay="0">
                      <p:tgtEl>
                        <p:sldTgt/>
                      </p:tgtEl>
                    </p:cond>
                    <p:cond evt="onPrev" delay="0">
                      <p:tgtEl>
                        <p:sldTgt/>
                      </p:tgtEl>
                    </p:cond>
                  </p:endCondLst>
                </p:cTn>
                <p:tgtEl>
                  <p:spTgt spid="26010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LP2.wmv">
            <a:hlinkClick r:id="" action="ppaction://media"/>
          </p:cNvPr>
          <p:cNvPicPr>
            <a:picLocks noRot="1" noChangeAspect="1"/>
          </p:cNvPicPr>
          <p:nvPr>
            <a:videoFile r:link="rId1"/>
          </p:nvPr>
        </p:nvPicPr>
        <p:blipFill>
          <a:blip r:embed="rId4" cstate="print"/>
          <a:srcRect/>
          <a:stretch>
            <a:fillRect/>
          </a:stretch>
        </p:blipFill>
        <p:spPr bwMode="auto">
          <a:xfrm>
            <a:off x="0" y="0"/>
            <a:ext cx="4572000" cy="3740150"/>
          </a:xfrm>
          <a:prstGeom prst="rect">
            <a:avLst/>
          </a:prstGeom>
          <a:noFill/>
          <a:ln w="9525">
            <a:noFill/>
            <a:miter lim="800000"/>
            <a:headEnd/>
            <a:tailEnd/>
          </a:ln>
        </p:spPr>
      </p:pic>
      <p:pic>
        <p:nvPicPr>
          <p:cNvPr id="7" name="GLIP3.wmv">
            <a:hlinkClick r:id="" action="ppaction://media"/>
          </p:cNvPr>
          <p:cNvPicPr>
            <a:picLocks noRot="1" noChangeAspect="1"/>
          </p:cNvPicPr>
          <p:nvPr>
            <a:videoFile r:link="rId2"/>
          </p:nvPr>
        </p:nvPicPr>
        <p:blipFill>
          <a:blip r:embed="rId5" cstate="print"/>
          <a:srcRect/>
          <a:stretch>
            <a:fillRect/>
          </a:stretch>
        </p:blipFill>
        <p:spPr bwMode="auto">
          <a:xfrm>
            <a:off x="4572000" y="0"/>
            <a:ext cx="4572000" cy="3740150"/>
          </a:xfrm>
          <a:prstGeom prst="rect">
            <a:avLst/>
          </a:prstGeom>
          <a:noFill/>
          <a:ln w="9525">
            <a:noFill/>
            <a:miter lim="800000"/>
            <a:headEnd/>
            <a:tailEnd/>
          </a:ln>
        </p:spPr>
      </p:pic>
      <p:sp>
        <p:nvSpPr>
          <p:cNvPr id="9" name="Rectangle 2"/>
          <p:cNvSpPr txBox="1">
            <a:spLocks noChangeArrowheads="1"/>
          </p:cNvSpPr>
          <p:nvPr/>
        </p:nvSpPr>
        <p:spPr bwMode="auto">
          <a:xfrm>
            <a:off x="539750" y="3860800"/>
            <a:ext cx="7974013" cy="24463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0000FF"/>
                </a:solidFill>
                <a:effectLst/>
                <a:uLnTx/>
                <a:uFillTx/>
                <a:latin typeface="宋体" pitchFamily="2" charset="-122"/>
                <a:ea typeface="+mj-ea"/>
                <a:cs typeface="+mj-cs"/>
                <a:hlinkClick r:id="rId6" action="ppaction://hlinkfile"/>
              </a:rPr>
              <a:t>倒立摆控制系统（运动控制）</a:t>
            </a:r>
            <a:r>
              <a:rPr kumimoji="0" lang="en-US" altLang="zh-CN" sz="2400" b="1" i="0" u="none" strike="noStrike" kern="0" cap="none" spc="0" normalizeH="0" baseline="0" noProof="0" dirty="0" smtClean="0">
                <a:ln>
                  <a:noFill/>
                </a:ln>
                <a:solidFill>
                  <a:srgbClr val="0000FF"/>
                </a:solidFill>
                <a:effectLst/>
                <a:uLnTx/>
                <a:uFillTx/>
                <a:latin typeface="宋体" pitchFamily="2" charset="-122"/>
                <a:ea typeface="+mj-ea"/>
                <a:cs typeface="+mj-cs"/>
              </a:rPr>
              <a:t/>
            </a:r>
            <a:br>
              <a:rPr kumimoji="0" lang="en-US" altLang="zh-CN" sz="2400" b="1" i="0" u="none" strike="noStrike" kern="0" cap="none" spc="0" normalizeH="0" baseline="0" noProof="0" dirty="0" smtClean="0">
                <a:ln>
                  <a:noFill/>
                </a:ln>
                <a:solidFill>
                  <a:srgbClr val="0000FF"/>
                </a:solidFill>
                <a:effectLst/>
                <a:uLnTx/>
                <a:uFillTx/>
                <a:latin typeface="宋体" pitchFamily="2" charset="-122"/>
                <a:ea typeface="+mj-ea"/>
                <a:cs typeface="+mj-cs"/>
              </a:rPr>
            </a:br>
            <a:r>
              <a:rPr kumimoji="0" lang="en-US" altLang="zh-CN" sz="2400" b="1" i="0" u="none" strike="noStrike" kern="0" cap="none" spc="0" normalizeH="0" baseline="0" noProof="0" dirty="0" smtClean="0">
                <a:ln>
                  <a:noFill/>
                </a:ln>
                <a:solidFill>
                  <a:srgbClr val="0000FF"/>
                </a:solidFill>
                <a:effectLst/>
                <a:uLnTx/>
                <a:uFillTx/>
                <a:latin typeface="宋体" pitchFamily="2" charset="-122"/>
                <a:ea typeface="+mj-ea"/>
                <a:cs typeface="+mj-cs"/>
              </a:rPr>
              <a:t/>
            </a:r>
            <a:br>
              <a:rPr kumimoji="0" lang="en-US" altLang="zh-CN" sz="2400" b="1" i="0" u="none" strike="noStrike" kern="0" cap="none" spc="0" normalizeH="0" baseline="0" noProof="0" dirty="0" smtClean="0">
                <a:ln>
                  <a:noFill/>
                </a:ln>
                <a:solidFill>
                  <a:srgbClr val="0000FF"/>
                </a:solidFill>
                <a:effectLst/>
                <a:uLnTx/>
                <a:uFillTx/>
                <a:latin typeface="宋体" pitchFamily="2" charset="-122"/>
                <a:ea typeface="+mj-ea"/>
                <a:cs typeface="+mj-cs"/>
              </a:rPr>
            </a:br>
            <a:r>
              <a:rPr kumimoji="0" lang="zh-CN" altLang="en-US" sz="2400" b="1" i="0" u="none" strike="noStrike" kern="0" cap="none" spc="0" normalizeH="0" baseline="0" noProof="0" dirty="0" smtClean="0">
                <a:ln>
                  <a:noFill/>
                </a:ln>
                <a:solidFill>
                  <a:srgbClr val="0000FF"/>
                </a:solidFill>
                <a:effectLst/>
                <a:uLnTx/>
                <a:uFillTx/>
                <a:latin typeface="宋体" pitchFamily="2" charset="-122"/>
                <a:ea typeface="+mj-ea"/>
                <a:cs typeface="+mj-cs"/>
                <a:hlinkClick r:id="rId7" action="ppaction://hlinkfile"/>
              </a:rPr>
              <a:t>炼制车间生产线控制系统（过程控制）</a:t>
            </a:r>
            <a:r>
              <a:rPr kumimoji="0" lang="zh-CN" altLang="en-US" sz="2400" b="0" i="0" u="none" strike="noStrike" kern="0" cap="none" spc="0" normalizeH="0" baseline="0" noProof="0" dirty="0" smtClean="0">
                <a:ln>
                  <a:noFill/>
                </a:ln>
                <a:solidFill>
                  <a:srgbClr val="0000FF"/>
                </a:solidFill>
                <a:effectLst/>
                <a:uLnTx/>
                <a:uFillTx/>
                <a:latin typeface="+mj-lt"/>
                <a:ea typeface="+mj-ea"/>
                <a:cs typeface="+mj-cs"/>
              </a:rPr>
              <a:t/>
            </a:r>
            <a:br>
              <a:rPr kumimoji="0" lang="zh-CN" altLang="en-US" sz="2400" b="0" i="0" u="none" strike="noStrike" kern="0" cap="none" spc="0" normalizeH="0" baseline="0" noProof="0" dirty="0" smtClean="0">
                <a:ln>
                  <a:noFill/>
                </a:ln>
                <a:solidFill>
                  <a:srgbClr val="0000FF"/>
                </a:solidFill>
                <a:effectLst/>
                <a:uLnTx/>
                <a:uFillTx/>
                <a:latin typeface="+mj-lt"/>
                <a:ea typeface="+mj-ea"/>
                <a:cs typeface="+mj-cs"/>
              </a:rPr>
            </a:br>
            <a:r>
              <a:rPr kumimoji="1" lang="en-US" altLang="zh-CN" sz="3600" b="1" i="0" u="none" strike="noStrike" kern="0" cap="none" spc="0" normalizeH="0" baseline="0" noProof="0" dirty="0" smtClean="0">
                <a:ln>
                  <a:noFill/>
                </a:ln>
                <a:solidFill>
                  <a:srgbClr val="6699FF"/>
                </a:solidFill>
                <a:effectLst>
                  <a:outerShdw blurRad="38100" dist="38100" dir="2700000" algn="tl">
                    <a:srgbClr val="C0C0C0"/>
                  </a:outerShdw>
                </a:effectLst>
                <a:uLnTx/>
                <a:uFillTx/>
                <a:latin typeface="Arial" charset="0"/>
                <a:ea typeface="华文楷体" pitchFamily="2" charset="-122"/>
                <a:cs typeface="+mj-cs"/>
              </a:rPr>
              <a:t> </a:t>
            </a:r>
            <a:r>
              <a:rPr kumimoji="0" lang="en-US" altLang="zh-CN" sz="3600" b="0" i="0" u="none" strike="noStrike" kern="0" cap="none" spc="0" normalizeH="0" baseline="0" noProof="0" dirty="0" smtClean="0">
                <a:ln>
                  <a:noFill/>
                </a:ln>
                <a:solidFill>
                  <a:srgbClr val="6699FF"/>
                </a:solidFill>
                <a:effectLst/>
                <a:uLnTx/>
                <a:uFillTx/>
                <a:latin typeface="+mj-lt"/>
                <a:ea typeface="+mj-ea"/>
                <a:cs typeface="+mj-cs"/>
              </a:rPr>
              <a:t/>
            </a:r>
            <a:br>
              <a:rPr kumimoji="0" lang="en-US" altLang="zh-CN" sz="3600" b="0" i="0" u="none" strike="noStrike" kern="0" cap="none" spc="0" normalizeH="0" baseline="0" noProof="0" dirty="0" smtClean="0">
                <a:ln>
                  <a:noFill/>
                </a:ln>
                <a:solidFill>
                  <a:srgbClr val="6699FF"/>
                </a:solidFill>
                <a:effectLst/>
                <a:uLnTx/>
                <a:uFillTx/>
                <a:latin typeface="+mj-lt"/>
                <a:ea typeface="+mj-ea"/>
                <a:cs typeface="+mj-cs"/>
              </a:rPr>
            </a:br>
            <a:endParaRPr kumimoji="0" lang="en-US" altLang="zh-CN" sz="3200" b="0" i="0" u="none" strike="noStrike" kern="0" cap="none" spc="0" normalizeH="0" baseline="0" noProof="0" dirty="0" smtClean="0">
              <a:ln>
                <a:noFill/>
              </a:ln>
              <a:solidFill>
                <a:srgbClr val="6699FF"/>
              </a:solidFill>
              <a:effectLst/>
              <a:uLnTx/>
              <a:uFillTx/>
              <a:latin typeface="Arial" charset="0"/>
              <a:ea typeface="+mj-ea"/>
              <a:cs typeface="+mj-cs"/>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p:cTn id="13"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4213" y="188913"/>
            <a:ext cx="8001000" cy="992187"/>
          </a:xfrm>
        </p:spPr>
        <p:txBody>
          <a:bodyPr/>
          <a:lstStyle/>
          <a:p>
            <a:pPr algn="ctr" eaLnBrk="1" hangingPunct="1"/>
            <a:r>
              <a:rPr lang="en-US" altLang="zh-CN" sz="4800" smtClean="0"/>
              <a:t>Significance</a:t>
            </a:r>
            <a:endParaRPr lang="zh-CN" altLang="en-US" smtClean="0"/>
          </a:p>
        </p:txBody>
      </p:sp>
      <p:sp>
        <p:nvSpPr>
          <p:cNvPr id="36867" name="Rectangle 3"/>
          <p:cNvSpPr>
            <a:spLocks noGrp="1" noChangeArrowheads="1"/>
          </p:cNvSpPr>
          <p:nvPr>
            <p:ph type="body" idx="1"/>
          </p:nvPr>
        </p:nvSpPr>
        <p:spPr>
          <a:xfrm>
            <a:off x="304800" y="2057400"/>
            <a:ext cx="8610600" cy="4191000"/>
          </a:xfrm>
        </p:spPr>
        <p:txBody>
          <a:bodyPr/>
          <a:lstStyle/>
          <a:p>
            <a:pPr eaLnBrk="1" hangingPunct="1"/>
            <a:r>
              <a:rPr lang="en-US" altLang="zh-CN" sz="2800" dirty="0" smtClean="0"/>
              <a:t>Control engineering is an </a:t>
            </a:r>
            <a:r>
              <a:rPr lang="en-US" altLang="zh-CN" sz="2800" dirty="0" smtClean="0">
                <a:solidFill>
                  <a:srgbClr val="FF0000"/>
                </a:solidFill>
              </a:rPr>
              <a:t>exciting</a:t>
            </a:r>
            <a:r>
              <a:rPr lang="en-US" altLang="zh-CN" sz="2800" dirty="0" smtClean="0"/>
              <a:t> and </a:t>
            </a:r>
            <a:r>
              <a:rPr lang="en-US" altLang="zh-CN" sz="2800" dirty="0" smtClean="0">
                <a:solidFill>
                  <a:srgbClr val="FF0000"/>
                </a:solidFill>
              </a:rPr>
              <a:t>challenging</a:t>
            </a:r>
            <a:r>
              <a:rPr lang="en-US" altLang="zh-CN" sz="2800" dirty="0" smtClean="0"/>
              <a:t> field.</a:t>
            </a:r>
          </a:p>
          <a:p>
            <a:pPr eaLnBrk="1" hangingPunct="1"/>
            <a:r>
              <a:rPr lang="en-US" altLang="zh-CN" sz="2800" dirty="0" smtClean="0"/>
              <a:t>It is widely applied to the field of industry and agriculture ,even to the sociological, biological, ecological </a:t>
            </a:r>
            <a:r>
              <a:rPr lang="zh-CN" altLang="en-US" sz="2800" dirty="0" smtClean="0"/>
              <a:t>（生态）</a:t>
            </a:r>
            <a:r>
              <a:rPr lang="en-US" altLang="zh-CN" sz="2800" dirty="0" smtClean="0"/>
              <a:t> and economic systems.</a:t>
            </a:r>
          </a:p>
          <a:p>
            <a:pPr eaLnBrk="1" hangingPunct="1"/>
            <a:r>
              <a:rPr lang="en-US" altLang="zh-CN" sz="2800" dirty="0" smtClean="0"/>
              <a:t>It is especially used in high-technology areas  such as spacecraft</a:t>
            </a:r>
            <a:r>
              <a:rPr lang="zh-CN" altLang="en-US" sz="2800" dirty="0" smtClean="0"/>
              <a:t>（航天器）</a:t>
            </a:r>
            <a:r>
              <a:rPr lang="en-US" altLang="zh-CN" sz="2800" dirty="0" smtClean="0"/>
              <a:t> control system. </a:t>
            </a:r>
          </a:p>
          <a:p>
            <a:pPr eaLnBrk="1" hangingPunct="1"/>
            <a:endParaRPr lang="en-US" altLang="zh-CN"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827088" y="3429000"/>
            <a:ext cx="7634287" cy="1727200"/>
          </a:xfrm>
        </p:spPr>
        <p:txBody>
          <a:bodyPr/>
          <a:lstStyle/>
          <a:p>
            <a:pPr eaLnBrk="1" hangingPunct="1"/>
            <a:r>
              <a:rPr lang="en-US" altLang="zh-CN" sz="3200" smtClean="0"/>
              <a:t/>
            </a:r>
            <a:br>
              <a:rPr lang="en-US" altLang="zh-CN" sz="3200" smtClean="0"/>
            </a:br>
            <a:r>
              <a:rPr lang="zh-CN" altLang="en-US" sz="3600" b="1" smtClean="0"/>
              <a:t>社会、政治和经济领域亦存在着控制论的思想及应用！</a:t>
            </a:r>
            <a:r>
              <a:rPr lang="en-US" altLang="zh-CN" sz="3600" b="1" smtClean="0"/>
              <a:t/>
            </a:r>
            <a:br>
              <a:rPr lang="en-US" altLang="zh-CN" sz="3600" b="1" smtClean="0"/>
            </a:br>
            <a:r>
              <a:rPr lang="en-US" altLang="zh-CN" sz="3600" b="1" smtClean="0"/>
              <a:t/>
            </a:r>
            <a:br>
              <a:rPr lang="en-US" altLang="zh-CN" sz="3600" b="1" smtClean="0"/>
            </a:br>
            <a:r>
              <a:rPr lang="en-US" altLang="zh-CN" sz="3600" b="1" smtClean="0"/>
              <a:t/>
            </a:r>
            <a:br>
              <a:rPr lang="en-US" altLang="zh-CN" sz="3600" b="1" smtClean="0"/>
            </a:br>
            <a:r>
              <a:rPr lang="zh-CN" altLang="en-US" sz="3600" b="1" smtClean="0"/>
              <a:t>控制的本质就是：</a:t>
            </a:r>
            <a:r>
              <a:rPr lang="en-US" altLang="zh-CN" sz="3600" b="1" smtClean="0"/>
              <a:t/>
            </a:r>
            <a:br>
              <a:rPr lang="en-US" altLang="zh-CN" sz="3600" b="1" smtClean="0"/>
            </a:br>
            <a:r>
              <a:rPr lang="en-US" altLang="zh-CN" sz="3600" b="1" smtClean="0"/>
              <a:t/>
            </a:r>
            <a:br>
              <a:rPr lang="en-US" altLang="zh-CN" sz="3600" b="1" smtClean="0"/>
            </a:br>
            <a:r>
              <a:rPr lang="zh-CN" altLang="en-US" sz="3600" b="1" smtClean="0"/>
              <a:t>优化    </a:t>
            </a:r>
            <a:r>
              <a:rPr lang="en-US" altLang="zh-CN" sz="3600" b="1" smtClean="0"/>
              <a:t>Optimization</a:t>
            </a:r>
            <a:endParaRPr lang="zh-CN" altLang="en-US" sz="3600" b="1"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971550" y="2349500"/>
            <a:ext cx="7634288" cy="863600"/>
          </a:xfrm>
        </p:spPr>
        <p:txBody>
          <a:bodyPr/>
          <a:lstStyle/>
          <a:p>
            <a:pPr eaLnBrk="1" hangingPunct="1"/>
            <a:r>
              <a:rPr lang="en-US" altLang="zh-CN" sz="3200" smtClean="0"/>
              <a:t/>
            </a:r>
            <a:br>
              <a:rPr lang="en-US" altLang="zh-CN" sz="3200" smtClean="0"/>
            </a:br>
            <a:r>
              <a:rPr lang="zh-CN" altLang="en-US" sz="3600" b="1" smtClean="0"/>
              <a:t>何为一个控制系统？</a:t>
            </a:r>
            <a:r>
              <a:rPr lang="en-US" altLang="zh-CN" sz="3600" b="1" smtClean="0"/>
              <a:t>--</a:t>
            </a:r>
            <a:r>
              <a:rPr lang="zh-CN" altLang="en-US" sz="3600" b="1" smtClean="0"/>
              <a:t>开环与闭环</a:t>
            </a:r>
            <a:r>
              <a:rPr lang="en-US" altLang="zh-CN" sz="3600" b="1" smtClean="0"/>
              <a:t/>
            </a:r>
            <a:br>
              <a:rPr lang="en-US" altLang="zh-CN" sz="3600" b="1" smtClean="0"/>
            </a:br>
            <a:r>
              <a:rPr lang="en-US" altLang="zh-CN" sz="3600" b="1" smtClean="0"/>
              <a:t>                      </a:t>
            </a:r>
            <a:r>
              <a:rPr lang="en-US" altLang="zh-CN" sz="2800" b="1" smtClean="0"/>
              <a:t>Open-loop &amp; Closed-loop</a:t>
            </a:r>
            <a:endParaRPr lang="zh-CN" altLang="en-US" sz="2800" b="1" smtClean="0"/>
          </a:p>
        </p:txBody>
      </p:sp>
      <p:sp>
        <p:nvSpPr>
          <p:cNvPr id="38915" name="Text Box 11"/>
          <p:cNvSpPr txBox="1">
            <a:spLocks noChangeArrowheads="1"/>
          </p:cNvSpPr>
          <p:nvPr/>
        </p:nvSpPr>
        <p:spPr bwMode="auto">
          <a:xfrm>
            <a:off x="3419475" y="4292600"/>
            <a:ext cx="1797050" cy="519113"/>
          </a:xfrm>
          <a:prstGeom prst="rect">
            <a:avLst/>
          </a:prstGeom>
          <a:noFill/>
          <a:ln w="9525" algn="ctr">
            <a:noFill/>
            <a:miter lim="800000"/>
            <a:headEnd/>
            <a:tailEnd/>
          </a:ln>
        </p:spPr>
        <p:txBody>
          <a:bodyPr wrap="none">
            <a:spAutoFit/>
          </a:bodyPr>
          <a:lstStyle/>
          <a:p>
            <a:r>
              <a:rPr lang="zh-CN" altLang="en-US" sz="2800" b="1"/>
              <a:t>课本</a:t>
            </a:r>
            <a:r>
              <a:rPr lang="en-US" altLang="zh-CN" sz="2800" b="1"/>
              <a:t>P</a:t>
            </a:r>
            <a:r>
              <a:rPr lang="en-US" altLang="zh-CN" sz="2000" b="1"/>
              <a:t>2</a:t>
            </a:r>
            <a:r>
              <a:rPr lang="en-US" altLang="zh-CN" sz="2800" b="1"/>
              <a:t>,P</a:t>
            </a:r>
            <a:r>
              <a:rPr lang="en-US" altLang="zh-CN" sz="2000" b="1"/>
              <a:t>8</a:t>
            </a:r>
          </a:p>
        </p:txBody>
      </p:sp>
      <p:sp>
        <p:nvSpPr>
          <p:cNvPr id="38916" name="Rectangle 12"/>
          <p:cNvSpPr>
            <a:spLocks noChangeArrowheads="1"/>
          </p:cNvSpPr>
          <p:nvPr/>
        </p:nvSpPr>
        <p:spPr bwMode="auto">
          <a:xfrm>
            <a:off x="179388" y="4941888"/>
            <a:ext cx="7634287" cy="863600"/>
          </a:xfrm>
          <a:prstGeom prst="rect">
            <a:avLst/>
          </a:prstGeom>
          <a:noFill/>
          <a:ln w="9525">
            <a:noFill/>
            <a:miter lim="800000"/>
            <a:headEnd/>
            <a:tailEnd/>
          </a:ln>
        </p:spPr>
        <p:txBody>
          <a:bodyPr anchor="b"/>
          <a:lstStyle/>
          <a:p>
            <a:r>
              <a:rPr lang="en-US" altLang="zh-CN" sz="3200">
                <a:solidFill>
                  <a:schemeClr val="tx2"/>
                </a:solidFill>
              </a:rPr>
              <a:t/>
            </a:r>
            <a:br>
              <a:rPr lang="en-US" altLang="zh-CN" sz="3200">
                <a:solidFill>
                  <a:schemeClr val="tx2"/>
                </a:solidFill>
              </a:rPr>
            </a:br>
            <a:r>
              <a:rPr lang="zh-CN" altLang="en-US" sz="3200" b="1">
                <a:solidFill>
                  <a:schemeClr val="tx2"/>
                </a:solidFill>
              </a:rPr>
              <a:t>自动控制系统就是一个反馈控制系统</a:t>
            </a:r>
            <a:r>
              <a:rPr lang="en-US" altLang="zh-CN" sz="3200" b="1">
                <a:solidFill>
                  <a:schemeClr val="tx2"/>
                </a:solidFill>
              </a:rPr>
              <a:t>!</a:t>
            </a:r>
          </a:p>
          <a:p>
            <a:r>
              <a:rPr lang="en-US" altLang="zh-CN" sz="3200" b="1">
                <a:solidFill>
                  <a:schemeClr val="tx2"/>
                </a:solidFill>
              </a:rPr>
              <a:t> (feedback control system)</a:t>
            </a:r>
            <a:endParaRPr lang="zh-CN" altLang="en-US" sz="3200" b="1">
              <a:solidFill>
                <a:schemeClr val="tx2"/>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body" idx="1"/>
          </p:nvPr>
        </p:nvSpPr>
        <p:spPr>
          <a:xfrm>
            <a:off x="609600" y="1905000"/>
            <a:ext cx="8001000" cy="4114800"/>
          </a:xfrm>
        </p:spPr>
        <p:txBody>
          <a:bodyPr/>
          <a:lstStyle/>
          <a:p>
            <a:pPr eaLnBrk="1" hangingPunct="1">
              <a:buFont typeface="Wingdings" pitchFamily="2" charset="2"/>
              <a:buNone/>
            </a:pPr>
            <a:r>
              <a:rPr lang="en-US" altLang="zh-CN" sz="2400" b="1" smtClean="0">
                <a:latin typeface="Times New Roman" pitchFamily="18" charset="0"/>
                <a:cs typeface="Times New Roman" pitchFamily="18" charset="0"/>
              </a:rPr>
              <a:t> </a:t>
            </a:r>
            <a:endParaRPr lang="en-US" altLang="zh-CN" sz="2800" smtClean="0">
              <a:latin typeface="黑体" pitchFamily="2" charset="-122"/>
              <a:ea typeface="黑体" pitchFamily="2" charset="-122"/>
            </a:endParaRPr>
          </a:p>
          <a:p>
            <a:pPr eaLnBrk="1" hangingPunct="1">
              <a:buFont typeface="Wingdings" pitchFamily="2" charset="2"/>
              <a:buNone/>
            </a:pPr>
            <a:r>
              <a:rPr lang="en-US" altLang="zh-CN" sz="2800" b="1" smtClean="0">
                <a:latin typeface="黑体" pitchFamily="2" charset="-122"/>
                <a:ea typeface="黑体" pitchFamily="2" charset="-122"/>
                <a:cs typeface="Times New Roman" pitchFamily="18" charset="0"/>
              </a:rPr>
              <a:t>1</a:t>
            </a:r>
            <a:r>
              <a:rPr lang="zh-CN" altLang="en-US" sz="2800" b="1" smtClean="0">
                <a:latin typeface="黑体" pitchFamily="2" charset="-122"/>
                <a:ea typeface="黑体" pitchFamily="2" charset="-122"/>
              </a:rPr>
              <a:t>、开环控制系统</a:t>
            </a:r>
          </a:p>
          <a:p>
            <a:pPr eaLnBrk="1" hangingPunct="1">
              <a:buFont typeface="Wingdings" pitchFamily="2" charset="2"/>
              <a:buNone/>
            </a:pPr>
            <a:r>
              <a:rPr lang="zh-CN" altLang="en-US" sz="2400" smtClean="0">
                <a:latin typeface="Times New Roman" pitchFamily="18" charset="0"/>
                <a:cs typeface="Times New Roman" pitchFamily="18" charset="0"/>
              </a:rPr>
              <a:t>        </a:t>
            </a:r>
            <a:r>
              <a:rPr lang="zh-CN" altLang="en-US" sz="2400" b="1" smtClean="0">
                <a:latin typeface="黑体" pitchFamily="2" charset="-122"/>
                <a:ea typeface="黑体" pitchFamily="2" charset="-122"/>
              </a:rPr>
              <a:t>特点：</a:t>
            </a:r>
            <a:r>
              <a:rPr lang="zh-CN" altLang="en-US" sz="2400" b="1" smtClean="0">
                <a:solidFill>
                  <a:schemeClr val="folHlink"/>
                </a:solidFill>
                <a:latin typeface="黑体" pitchFamily="2" charset="-122"/>
                <a:ea typeface="黑体" pitchFamily="2" charset="-122"/>
              </a:rPr>
              <a:t>系统的输出端与输入端不存在反馈回路。</a:t>
            </a:r>
            <a:r>
              <a:rPr lang="zh-CN" altLang="en-US" sz="2400" b="1" smtClean="0">
                <a:latin typeface="宋体" charset="-122"/>
              </a:rPr>
              <a:t>输出量对系统的控制作用不发生影响的系统。</a:t>
            </a:r>
          </a:p>
          <a:p>
            <a:pPr eaLnBrk="1" hangingPunct="1">
              <a:buFont typeface="Wingdings" pitchFamily="2" charset="2"/>
              <a:buNone/>
            </a:pPr>
            <a:r>
              <a:rPr lang="zh-CN" altLang="en-US" sz="2400" smtClean="0">
                <a:latin typeface="楷体_GB2312" pitchFamily="49" charset="-122"/>
                <a:ea typeface="楷体_GB2312" pitchFamily="49" charset="-122"/>
              </a:rPr>
              <a:t> </a:t>
            </a:r>
          </a:p>
        </p:txBody>
      </p:sp>
      <p:graphicFrame>
        <p:nvGraphicFramePr>
          <p:cNvPr id="2050" name="Object 3"/>
          <p:cNvGraphicFramePr>
            <a:graphicFrameLocks noChangeAspect="1"/>
          </p:cNvGraphicFramePr>
          <p:nvPr/>
        </p:nvGraphicFramePr>
        <p:xfrm>
          <a:off x="381000" y="3886200"/>
          <a:ext cx="8763000" cy="2209800"/>
        </p:xfrm>
        <a:graphic>
          <a:graphicData uri="http://schemas.openxmlformats.org/presentationml/2006/ole">
            <p:oleObj spid="_x0000_s2050" name="Visio" r:id="rId4" imgW="5363261" imgH="1053084" progId="Visio.Drawing.11">
              <p:embed/>
            </p:oleObj>
          </a:graphicData>
        </a:graphic>
      </p:graphicFrame>
      <p:sp>
        <p:nvSpPr>
          <p:cNvPr id="2052" name="矩形 5"/>
          <p:cNvSpPr>
            <a:spLocks noChangeArrowheads="1"/>
          </p:cNvSpPr>
          <p:nvPr/>
        </p:nvSpPr>
        <p:spPr bwMode="auto">
          <a:xfrm>
            <a:off x="3132138" y="1052513"/>
            <a:ext cx="4170362" cy="461962"/>
          </a:xfrm>
          <a:prstGeom prst="rect">
            <a:avLst/>
          </a:prstGeom>
          <a:solidFill>
            <a:schemeClr val="accent2"/>
          </a:solidFill>
          <a:ln w="9525">
            <a:noFill/>
            <a:miter lim="800000"/>
            <a:headEnd/>
            <a:tailEnd/>
          </a:ln>
        </p:spPr>
        <p:txBody>
          <a:bodyPr wrap="none">
            <a:spAutoFit/>
          </a:bodyPr>
          <a:lstStyle/>
          <a:p>
            <a:r>
              <a:rPr lang="en-US" altLang="zh-CN" sz="2400" b="1"/>
              <a:t>Open-loop</a:t>
            </a:r>
            <a:r>
              <a:rPr lang="zh-CN" altLang="en-US" sz="2400" b="1"/>
              <a:t> </a:t>
            </a:r>
            <a:r>
              <a:rPr lang="en-US" altLang="zh-CN" sz="2400" b="1"/>
              <a:t>control</a:t>
            </a:r>
            <a:r>
              <a:rPr lang="zh-CN" altLang="en-US" sz="2400" b="1"/>
              <a:t> </a:t>
            </a:r>
            <a:r>
              <a:rPr lang="en-US" altLang="zh-CN" sz="2400" b="1"/>
              <a:t>system</a:t>
            </a:r>
            <a:endParaRPr lang="zh-CN" altLang="en-US" sz="240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a:xfrm>
            <a:off x="395288" y="1906588"/>
            <a:ext cx="8345487" cy="4114800"/>
          </a:xfrm>
        </p:spPr>
        <p:txBody>
          <a:bodyPr/>
          <a:lstStyle/>
          <a:p>
            <a:pPr eaLnBrk="1" hangingPunct="1">
              <a:buFont typeface="Wingdings" pitchFamily="2" charset="2"/>
              <a:buNone/>
            </a:pPr>
            <a:r>
              <a:rPr lang="en-US" altLang="zh-CN" sz="2800" b="1" smtClean="0">
                <a:latin typeface="黑体" pitchFamily="2" charset="-122"/>
                <a:ea typeface="黑体" pitchFamily="2" charset="-122"/>
                <a:cs typeface="Times New Roman" pitchFamily="18" charset="0"/>
              </a:rPr>
              <a:t> 2</a:t>
            </a:r>
            <a:r>
              <a:rPr lang="zh-CN" altLang="en-US" sz="2800" b="1" smtClean="0">
                <a:latin typeface="黑体" pitchFamily="2" charset="-122"/>
                <a:ea typeface="黑体" pitchFamily="2" charset="-122"/>
                <a:cs typeface="Times New Roman" pitchFamily="18" charset="0"/>
              </a:rPr>
              <a:t>、闭环控制系统（反馈</a:t>
            </a:r>
            <a:r>
              <a:rPr lang="en-US" altLang="zh-CN" sz="2800" b="1" smtClean="0">
                <a:latin typeface="黑体" pitchFamily="2" charset="-122"/>
                <a:ea typeface="黑体" pitchFamily="2" charset="-122"/>
                <a:cs typeface="Times New Roman" pitchFamily="18" charset="0"/>
              </a:rPr>
              <a:t>-</a:t>
            </a:r>
            <a:r>
              <a:rPr lang="en-US" altLang="zh-CN" sz="2800" b="1" smtClean="0">
                <a:solidFill>
                  <a:srgbClr val="0000FF"/>
                </a:solidFill>
                <a:latin typeface="黑体" pitchFamily="2" charset="-122"/>
                <a:ea typeface="黑体" pitchFamily="2" charset="-122"/>
                <a:cs typeface="Times New Roman" pitchFamily="18" charset="0"/>
              </a:rPr>
              <a:t>feedback</a:t>
            </a:r>
            <a:r>
              <a:rPr lang="zh-CN" altLang="en-US" sz="2800" b="1" smtClean="0">
                <a:latin typeface="黑体" pitchFamily="2" charset="-122"/>
                <a:ea typeface="黑体" pitchFamily="2" charset="-122"/>
                <a:cs typeface="Times New Roman" pitchFamily="18" charset="0"/>
              </a:rPr>
              <a:t>控制系统）</a:t>
            </a:r>
          </a:p>
          <a:p>
            <a:pPr eaLnBrk="1" hangingPunct="1">
              <a:buFont typeface="Wingdings" pitchFamily="2" charset="2"/>
              <a:buNone/>
            </a:pPr>
            <a:r>
              <a:rPr lang="zh-CN" altLang="en-US" sz="2400" b="1" smtClean="0">
                <a:latin typeface="黑体" pitchFamily="2" charset="-122"/>
                <a:ea typeface="黑体" pitchFamily="2" charset="-122"/>
                <a:cs typeface="Times New Roman" pitchFamily="18" charset="0"/>
              </a:rPr>
              <a:t>     特点：</a:t>
            </a:r>
            <a:r>
              <a:rPr lang="zh-CN" altLang="en-US" sz="2400" b="1" smtClean="0">
                <a:solidFill>
                  <a:schemeClr val="folHlink"/>
                </a:solidFill>
                <a:latin typeface="黑体" pitchFamily="2" charset="-122"/>
                <a:ea typeface="黑体" pitchFamily="2" charset="-122"/>
                <a:cs typeface="Times New Roman" pitchFamily="18" charset="0"/>
              </a:rPr>
              <a:t>系统输出信号与测量元件之间存在反馈回路</a:t>
            </a:r>
            <a:r>
              <a:rPr lang="zh-CN" altLang="en-US" sz="2400" smtClean="0">
                <a:solidFill>
                  <a:schemeClr val="folHlink"/>
                </a:solidFill>
                <a:latin typeface="黑体" pitchFamily="2" charset="-122"/>
                <a:ea typeface="黑体" pitchFamily="2" charset="-122"/>
                <a:cs typeface="Times New Roman" pitchFamily="18" charset="0"/>
              </a:rPr>
              <a:t>。</a:t>
            </a:r>
            <a:r>
              <a:rPr lang="zh-CN" altLang="en-US" sz="2400" smtClean="0">
                <a:latin typeface="宋体" charset="-122"/>
                <a:ea typeface="黑体" pitchFamily="2" charset="-122"/>
                <a:cs typeface="Times New Roman" pitchFamily="18" charset="0"/>
              </a:rPr>
              <a:t> </a:t>
            </a:r>
          </a:p>
          <a:p>
            <a:pPr eaLnBrk="1" hangingPunct="1">
              <a:buFont typeface="Wingdings" pitchFamily="2" charset="2"/>
              <a:buNone/>
            </a:pPr>
            <a:endParaRPr lang="zh-CN" altLang="en-US" sz="2400" smtClean="0">
              <a:latin typeface="宋体" charset="-122"/>
              <a:ea typeface="黑体" pitchFamily="2" charset="-122"/>
              <a:cs typeface="Times New Roman" pitchFamily="18" charset="0"/>
            </a:endParaRPr>
          </a:p>
          <a:p>
            <a:pPr eaLnBrk="1" hangingPunct="1">
              <a:buFont typeface="Wingdings" pitchFamily="2" charset="2"/>
              <a:buNone/>
            </a:pPr>
            <a:r>
              <a:rPr lang="zh-CN" altLang="en-US" sz="2400" b="1" smtClean="0">
                <a:solidFill>
                  <a:schemeClr val="hlink"/>
                </a:solidFill>
                <a:latin typeface="宋体" charset="-122"/>
                <a:ea typeface="黑体" pitchFamily="2" charset="-122"/>
                <a:cs typeface="Times New Roman" pitchFamily="18" charset="0"/>
              </a:rPr>
              <a:t>  </a:t>
            </a:r>
            <a:r>
              <a:rPr lang="zh-CN" altLang="en-US" sz="2400" b="1" smtClean="0">
                <a:solidFill>
                  <a:schemeClr val="hlink"/>
                </a:solidFill>
                <a:latin typeface="Times New Roman" pitchFamily="18" charset="0"/>
                <a:ea typeface="黑体" pitchFamily="2" charset="-122"/>
                <a:cs typeface="Times New Roman" pitchFamily="18" charset="0"/>
              </a:rPr>
              <a:t>“</a:t>
            </a:r>
            <a:r>
              <a:rPr lang="zh-CN" altLang="en-US" sz="2400" b="1" smtClean="0">
                <a:solidFill>
                  <a:schemeClr val="hlink"/>
                </a:solidFill>
                <a:latin typeface="宋体" charset="-122"/>
                <a:ea typeface="黑体" pitchFamily="2" charset="-122"/>
                <a:cs typeface="Times New Roman" pitchFamily="18" charset="0"/>
              </a:rPr>
              <a:t>闭环</a:t>
            </a:r>
            <a:r>
              <a:rPr lang="zh-CN" altLang="en-US" sz="2400" b="1" smtClean="0">
                <a:solidFill>
                  <a:schemeClr val="hlink"/>
                </a:solidFill>
                <a:latin typeface="Times New Roman" pitchFamily="18" charset="0"/>
                <a:ea typeface="黑体" pitchFamily="2" charset="-122"/>
                <a:cs typeface="Times New Roman" pitchFamily="18" charset="0"/>
              </a:rPr>
              <a:t>”</a:t>
            </a:r>
            <a:r>
              <a:rPr lang="zh-CN" altLang="en-US" sz="2400" b="1" smtClean="0">
                <a:latin typeface="宋体" charset="-122"/>
                <a:ea typeface="黑体" pitchFamily="2" charset="-122"/>
                <a:cs typeface="Times New Roman" pitchFamily="18" charset="0"/>
              </a:rPr>
              <a:t>这个术语的含义，就是将输出信号通过测量元件反馈到系统的输入端，通过比较、控制来减小系统误差。</a:t>
            </a:r>
          </a:p>
          <a:p>
            <a:pPr eaLnBrk="1" hangingPunct="1">
              <a:buFont typeface="Wingdings" pitchFamily="2" charset="2"/>
              <a:buNone/>
            </a:pPr>
            <a:r>
              <a:rPr lang="zh-CN" altLang="en-US" sz="2400" b="1" smtClean="0">
                <a:latin typeface="楷体_GB2312" pitchFamily="49" charset="-122"/>
                <a:ea typeface="楷体_GB2312" pitchFamily="49" charset="-122"/>
                <a:cs typeface="Times New Roman" pitchFamily="18" charset="0"/>
              </a:rPr>
              <a:t> </a:t>
            </a:r>
          </a:p>
        </p:txBody>
      </p:sp>
      <p:graphicFrame>
        <p:nvGraphicFramePr>
          <p:cNvPr id="3074" name="Object 3"/>
          <p:cNvGraphicFramePr>
            <a:graphicFrameLocks noChangeAspect="1"/>
          </p:cNvGraphicFramePr>
          <p:nvPr/>
        </p:nvGraphicFramePr>
        <p:xfrm>
          <a:off x="323850" y="4005263"/>
          <a:ext cx="9372600" cy="2249487"/>
        </p:xfrm>
        <a:graphic>
          <a:graphicData uri="http://schemas.openxmlformats.org/presentationml/2006/ole">
            <p:oleObj spid="_x0000_s3074" name="Visio" r:id="rId4" imgW="5853684" imgH="1148486" progId="Visio.Drawing.11">
              <p:embed/>
            </p:oleObj>
          </a:graphicData>
        </a:graphic>
      </p:graphicFrame>
      <p:sp>
        <p:nvSpPr>
          <p:cNvPr id="3076" name="矩形 4"/>
          <p:cNvSpPr>
            <a:spLocks noChangeArrowheads="1"/>
          </p:cNvSpPr>
          <p:nvPr/>
        </p:nvSpPr>
        <p:spPr bwMode="auto">
          <a:xfrm>
            <a:off x="1258888" y="404813"/>
            <a:ext cx="4384675" cy="461962"/>
          </a:xfrm>
          <a:prstGeom prst="rect">
            <a:avLst/>
          </a:prstGeom>
          <a:solidFill>
            <a:schemeClr val="accent2"/>
          </a:solidFill>
          <a:ln w="9525">
            <a:noFill/>
            <a:miter lim="800000"/>
            <a:headEnd/>
            <a:tailEnd/>
          </a:ln>
        </p:spPr>
        <p:txBody>
          <a:bodyPr wrap="none">
            <a:spAutoFit/>
          </a:bodyPr>
          <a:lstStyle/>
          <a:p>
            <a:r>
              <a:rPr lang="en-US" altLang="zh-CN" sz="2400" b="1"/>
              <a:t>Closed-loop</a:t>
            </a:r>
            <a:r>
              <a:rPr lang="zh-CN" altLang="en-US" sz="2400" b="1"/>
              <a:t> </a:t>
            </a:r>
            <a:r>
              <a:rPr lang="en-US" altLang="zh-CN" sz="2400" b="1"/>
              <a:t>control</a:t>
            </a:r>
            <a:r>
              <a:rPr lang="zh-CN" altLang="en-US" sz="2400" b="1"/>
              <a:t> </a:t>
            </a:r>
            <a:r>
              <a:rPr lang="en-US" altLang="zh-CN" sz="2400" b="1"/>
              <a:t>system</a:t>
            </a:r>
            <a:endParaRPr lang="zh-CN" altLang="en-US" sz="240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body" idx="1"/>
          </p:nvPr>
        </p:nvSpPr>
        <p:spPr>
          <a:xfrm>
            <a:off x="611188" y="1978025"/>
            <a:ext cx="8193087" cy="4114800"/>
          </a:xfrm>
        </p:spPr>
        <p:txBody>
          <a:bodyPr/>
          <a:lstStyle/>
          <a:p>
            <a:pPr algn="just" eaLnBrk="1" hangingPunct="1">
              <a:buFont typeface="Wingdings" pitchFamily="2" charset="2"/>
              <a:buNone/>
            </a:pPr>
            <a:r>
              <a:rPr lang="zh-CN" altLang="en-US" sz="2800" b="1" smtClean="0">
                <a:latin typeface="黑体" pitchFamily="2" charset="-122"/>
                <a:ea typeface="黑体" pitchFamily="2" charset="-122"/>
              </a:rPr>
              <a:t>例</a:t>
            </a:r>
            <a:r>
              <a:rPr lang="en-US" altLang="zh-CN" sz="2800" b="1" smtClean="0">
                <a:latin typeface="黑体" pitchFamily="2" charset="-122"/>
                <a:ea typeface="黑体" pitchFamily="2" charset="-122"/>
              </a:rPr>
              <a:t>1. a.</a:t>
            </a:r>
            <a:r>
              <a:rPr lang="zh-CN" altLang="en-US" sz="2800" b="1" smtClean="0">
                <a:latin typeface="黑体" pitchFamily="2" charset="-122"/>
                <a:ea typeface="黑体" pitchFamily="2" charset="-122"/>
              </a:rPr>
              <a:t>温度</a:t>
            </a:r>
            <a:r>
              <a:rPr lang="en-US" altLang="zh-CN" sz="2800" b="1" smtClean="0">
                <a:latin typeface="Times New Roman" pitchFamily="18" charset="0"/>
                <a:ea typeface="黑体" pitchFamily="2" charset="-122"/>
              </a:rPr>
              <a:t>——</a:t>
            </a:r>
            <a:r>
              <a:rPr lang="zh-CN" altLang="en-US" sz="2800" b="1" smtClean="0">
                <a:latin typeface="宋体" charset="-122"/>
              </a:rPr>
              <a:t>人工控制</a:t>
            </a:r>
          </a:p>
          <a:p>
            <a:pPr algn="just" eaLnBrk="1" hangingPunct="1">
              <a:buFont typeface="Wingdings" pitchFamily="2" charset="2"/>
              <a:buNone/>
            </a:pPr>
            <a:endParaRPr lang="en-US" altLang="zh-CN" sz="2800" b="1" smtClean="0">
              <a:latin typeface="宋体" charset="-122"/>
            </a:endParaRPr>
          </a:p>
        </p:txBody>
      </p:sp>
      <p:graphicFrame>
        <p:nvGraphicFramePr>
          <p:cNvPr id="4098" name="Object 3"/>
          <p:cNvGraphicFramePr>
            <a:graphicFrameLocks noChangeAspect="1"/>
          </p:cNvGraphicFramePr>
          <p:nvPr/>
        </p:nvGraphicFramePr>
        <p:xfrm>
          <a:off x="900113" y="2492375"/>
          <a:ext cx="6911975" cy="3354388"/>
        </p:xfrm>
        <a:graphic>
          <a:graphicData uri="http://schemas.openxmlformats.org/presentationml/2006/ole">
            <p:oleObj spid="_x0000_s4098" name="Visio" r:id="rId4" imgW="3110789" imgH="1738884" progId="Visio.Drawing.11">
              <p:embed/>
            </p:oleObj>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body" idx="1"/>
          </p:nvPr>
        </p:nvSpPr>
        <p:spPr>
          <a:xfrm>
            <a:off x="539750" y="1773238"/>
            <a:ext cx="8305800" cy="3581400"/>
          </a:xfrm>
        </p:spPr>
        <p:txBody>
          <a:bodyPr/>
          <a:lstStyle/>
          <a:p>
            <a:pPr algn="ctr" eaLnBrk="1" hangingPunct="1">
              <a:buFont typeface="Wingdings" pitchFamily="2" charset="2"/>
              <a:buNone/>
            </a:pPr>
            <a:r>
              <a:rPr lang="en-US" altLang="zh-CN" sz="2800" b="1" smtClean="0">
                <a:latin typeface="黑体" pitchFamily="2" charset="-122"/>
                <a:ea typeface="黑体" pitchFamily="2" charset="-122"/>
              </a:rPr>
              <a:t> </a:t>
            </a:r>
            <a:endParaRPr lang="en-US" altLang="zh-CN" sz="2800" b="1" smtClean="0">
              <a:latin typeface="宋体" charset="-122"/>
            </a:endParaRPr>
          </a:p>
          <a:p>
            <a:pPr eaLnBrk="1" hangingPunct="1">
              <a:buFont typeface="Wingdings" pitchFamily="2" charset="2"/>
              <a:buNone/>
            </a:pPr>
            <a:r>
              <a:rPr lang="en-US" altLang="zh-CN" sz="2800" b="1" smtClean="0">
                <a:latin typeface="黑体" pitchFamily="2" charset="-122"/>
                <a:ea typeface="黑体" pitchFamily="2" charset="-122"/>
              </a:rPr>
              <a:t> </a:t>
            </a:r>
          </a:p>
          <a:p>
            <a:pPr eaLnBrk="1" hangingPunct="1">
              <a:buFont typeface="Wingdings" pitchFamily="2" charset="2"/>
              <a:buNone/>
            </a:pPr>
            <a:endParaRPr lang="en-US" altLang="zh-CN" sz="2800" b="1" smtClean="0">
              <a:latin typeface="楷体_GB2312" pitchFamily="49" charset="-122"/>
              <a:ea typeface="楷体_GB2312" pitchFamily="49" charset="-122"/>
            </a:endParaRPr>
          </a:p>
        </p:txBody>
      </p:sp>
      <p:graphicFrame>
        <p:nvGraphicFramePr>
          <p:cNvPr id="5122" name="Object 3"/>
          <p:cNvGraphicFramePr>
            <a:graphicFrameLocks noChangeAspect="1"/>
          </p:cNvGraphicFramePr>
          <p:nvPr/>
        </p:nvGraphicFramePr>
        <p:xfrm>
          <a:off x="0" y="4076700"/>
          <a:ext cx="9144000" cy="2038350"/>
        </p:xfrm>
        <a:graphic>
          <a:graphicData uri="http://schemas.openxmlformats.org/presentationml/2006/ole">
            <p:oleObj spid="_x0000_s5122" name="Visio" r:id="rId4" imgW="5872582" imgH="1097585" progId="Visio.Drawing.11">
              <p:embed/>
            </p:oleObj>
          </a:graphicData>
        </a:graphic>
      </p:graphicFrame>
      <p:sp>
        <p:nvSpPr>
          <p:cNvPr id="5125" name="Rectangle 4"/>
          <p:cNvSpPr>
            <a:spLocks noChangeArrowheads="1"/>
          </p:cNvSpPr>
          <p:nvPr/>
        </p:nvSpPr>
        <p:spPr bwMode="auto">
          <a:xfrm>
            <a:off x="0" y="2030413"/>
            <a:ext cx="3059113" cy="1631950"/>
          </a:xfrm>
          <a:prstGeom prst="rect">
            <a:avLst/>
          </a:prstGeom>
          <a:noFill/>
          <a:ln w="9525">
            <a:noFill/>
            <a:miter lim="800000"/>
            <a:headEnd/>
            <a:tailEnd/>
          </a:ln>
        </p:spPr>
        <p:txBody>
          <a:bodyPr>
            <a:spAutoFit/>
          </a:bodyPr>
          <a:lstStyle/>
          <a:p>
            <a:r>
              <a:rPr lang="zh-CN" altLang="en-US" sz="2800" b="1">
                <a:latin typeface="黑体" pitchFamily="2" charset="-122"/>
                <a:ea typeface="黑体" pitchFamily="2" charset="-122"/>
              </a:rPr>
              <a:t>控制目标：</a:t>
            </a:r>
          </a:p>
          <a:p>
            <a:r>
              <a:rPr lang="zh-CN" altLang="en-US" sz="2400" b="1">
                <a:latin typeface="宋体" charset="-122"/>
              </a:rPr>
              <a:t>炉子的温度恒定在期望的数值上</a:t>
            </a:r>
            <a:r>
              <a:rPr lang="en-US" altLang="zh-CN" sz="2400" b="1">
                <a:latin typeface="宋体" charset="-122"/>
              </a:rPr>
              <a:t>(desirable value)</a:t>
            </a:r>
            <a:r>
              <a:rPr lang="zh-CN" altLang="en-US" sz="2400" b="1">
                <a:latin typeface="宋体" charset="-122"/>
              </a:rPr>
              <a:t>。</a:t>
            </a:r>
          </a:p>
        </p:txBody>
      </p:sp>
      <p:graphicFrame>
        <p:nvGraphicFramePr>
          <p:cNvPr id="5123" name="Object 5"/>
          <p:cNvGraphicFramePr>
            <a:graphicFrameLocks noChangeAspect="1"/>
          </p:cNvGraphicFramePr>
          <p:nvPr/>
        </p:nvGraphicFramePr>
        <p:xfrm>
          <a:off x="2411413" y="1284288"/>
          <a:ext cx="5975350" cy="2898775"/>
        </p:xfrm>
        <a:graphic>
          <a:graphicData uri="http://schemas.openxmlformats.org/presentationml/2006/ole">
            <p:oleObj spid="_x0000_s5123" name="Visio" r:id="rId5" imgW="3110789" imgH="1738884" progId="Visio.Drawing.11">
              <p:embed/>
            </p:oleObj>
          </a:graphicData>
        </a:graphic>
      </p:graphicFrame>
      <p:sp>
        <p:nvSpPr>
          <p:cNvPr id="6" name="矩形 5"/>
          <p:cNvSpPr/>
          <p:nvPr/>
        </p:nvSpPr>
        <p:spPr>
          <a:xfrm>
            <a:off x="3924300" y="6092825"/>
            <a:ext cx="1368425"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0000"/>
                </a:solidFill>
              </a:rPr>
              <a:t>Detecting</a:t>
            </a:r>
            <a:endParaRPr lang="zh-CN" altLang="en-US" b="1" dirty="0">
              <a:solidFill>
                <a:srgbClr val="FF0000"/>
              </a:solidFill>
            </a:endParaRPr>
          </a:p>
        </p:txBody>
      </p:sp>
      <p:sp>
        <p:nvSpPr>
          <p:cNvPr id="7" name="矩形 6"/>
          <p:cNvSpPr/>
          <p:nvPr/>
        </p:nvSpPr>
        <p:spPr>
          <a:xfrm>
            <a:off x="7775575" y="5229225"/>
            <a:ext cx="1368425" cy="503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0000"/>
                </a:solidFill>
              </a:rPr>
              <a:t>Actual value</a:t>
            </a:r>
            <a:endParaRPr lang="zh-CN" altLang="en-US" b="1" dirty="0">
              <a:solidFill>
                <a:srgbClr val="FF0000"/>
              </a:solidFill>
            </a:endParaRPr>
          </a:p>
        </p:txBody>
      </p:sp>
      <p:sp>
        <p:nvSpPr>
          <p:cNvPr id="8" name="矩形 7"/>
          <p:cNvSpPr/>
          <p:nvPr/>
        </p:nvSpPr>
        <p:spPr>
          <a:xfrm>
            <a:off x="323850" y="5229225"/>
            <a:ext cx="1368425"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0000"/>
                </a:solidFill>
              </a:rPr>
              <a:t>Desired value</a:t>
            </a:r>
            <a:endParaRPr lang="zh-CN"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ph sz="half" idx="2"/>
          </p:nvPr>
        </p:nvGraphicFramePr>
        <p:xfrm>
          <a:off x="323850" y="4005263"/>
          <a:ext cx="8497888" cy="2455862"/>
        </p:xfrm>
        <a:graphic>
          <a:graphicData uri="http://schemas.openxmlformats.org/presentationml/2006/ole">
            <p:oleObj spid="_x0000_s6146" name="Visio" r:id="rId4" imgW="5054803" imgH="1460602" progId="Visio.Drawing.11">
              <p:embed/>
            </p:oleObj>
          </a:graphicData>
        </a:graphic>
      </p:graphicFrame>
      <p:sp>
        <p:nvSpPr>
          <p:cNvPr id="6148" name="Rectangle 3"/>
          <p:cNvSpPr>
            <a:spLocks noChangeArrowheads="1"/>
          </p:cNvSpPr>
          <p:nvPr/>
        </p:nvSpPr>
        <p:spPr bwMode="auto">
          <a:xfrm>
            <a:off x="323850" y="2060575"/>
            <a:ext cx="2087563" cy="838200"/>
          </a:xfrm>
          <a:prstGeom prst="rect">
            <a:avLst/>
          </a:prstGeom>
          <a:noFill/>
          <a:ln w="9525">
            <a:noFill/>
            <a:miter lim="800000"/>
            <a:headEnd/>
            <a:tailEnd/>
          </a:ln>
        </p:spPr>
        <p:txBody>
          <a:bodyPr anchor="b"/>
          <a:lstStyle/>
          <a:p>
            <a:r>
              <a:rPr lang="en-US" altLang="zh-CN" sz="2400" b="1">
                <a:latin typeface="黑体" pitchFamily="2" charset="-122"/>
                <a:ea typeface="黑体" pitchFamily="2" charset="-122"/>
              </a:rPr>
              <a:t>b.</a:t>
            </a:r>
            <a:r>
              <a:rPr lang="zh-CN" altLang="en-US" sz="2400" b="1">
                <a:latin typeface="黑体" pitchFamily="2" charset="-122"/>
                <a:ea typeface="黑体" pitchFamily="2" charset="-122"/>
              </a:rPr>
              <a:t>温度</a:t>
            </a:r>
            <a:r>
              <a:rPr lang="en-US" altLang="zh-CN" sz="2400" b="1">
                <a:latin typeface="宋体" charset="-122"/>
                <a:ea typeface="黑体" pitchFamily="2" charset="-122"/>
              </a:rPr>
              <a:t>——</a:t>
            </a:r>
            <a:r>
              <a:rPr lang="en-US" altLang="zh-CN" sz="2400" b="1">
                <a:latin typeface="黑体" pitchFamily="2" charset="-122"/>
                <a:ea typeface="黑体" pitchFamily="2" charset="-122"/>
              </a:rPr>
              <a:t/>
            </a:r>
            <a:br>
              <a:rPr lang="en-US" altLang="zh-CN" sz="2400" b="1">
                <a:latin typeface="黑体" pitchFamily="2" charset="-122"/>
                <a:ea typeface="黑体" pitchFamily="2" charset="-122"/>
              </a:rPr>
            </a:br>
            <a:r>
              <a:rPr lang="en-US" altLang="zh-CN" sz="2400" b="1">
                <a:latin typeface="宋体" charset="-122"/>
              </a:rPr>
              <a:t>  </a:t>
            </a:r>
            <a:r>
              <a:rPr lang="zh-CN" altLang="en-US" sz="2400" b="1">
                <a:latin typeface="宋体" charset="-122"/>
              </a:rPr>
              <a:t>自动控制</a:t>
            </a:r>
            <a:endParaRPr lang="zh-CN" altLang="en-US" sz="2400">
              <a:latin typeface="宋体" charset="-122"/>
            </a:endParaRPr>
          </a:p>
        </p:txBody>
      </p:sp>
      <p:graphicFrame>
        <p:nvGraphicFramePr>
          <p:cNvPr id="6147" name="Object 4"/>
          <p:cNvGraphicFramePr>
            <a:graphicFrameLocks noChangeAspect="1"/>
          </p:cNvGraphicFramePr>
          <p:nvPr/>
        </p:nvGraphicFramePr>
        <p:xfrm>
          <a:off x="2771775" y="1268413"/>
          <a:ext cx="4967288" cy="2409825"/>
        </p:xfrm>
        <a:graphic>
          <a:graphicData uri="http://schemas.openxmlformats.org/presentationml/2006/ole">
            <p:oleObj spid="_x0000_s6147" name="Visio" r:id="rId5" imgW="3110789" imgH="1738884" progId="Visio.Drawing.11">
              <p:embed/>
            </p:oleObj>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752600" y="762000"/>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pic>
        <p:nvPicPr>
          <p:cNvPr id="20483" name="Picture 3" descr="Lou-hu"/>
          <p:cNvPicPr>
            <a:picLocks noChangeAspect="1" noChangeArrowheads="1"/>
          </p:cNvPicPr>
          <p:nvPr/>
        </p:nvPicPr>
        <p:blipFill>
          <a:blip r:embed="rId2" cstate="print"/>
          <a:srcRect/>
          <a:stretch>
            <a:fillRect/>
          </a:stretch>
        </p:blipFill>
        <p:spPr bwMode="auto">
          <a:xfrm>
            <a:off x="2987675" y="1557338"/>
            <a:ext cx="2806700" cy="5300662"/>
          </a:xfrm>
          <a:prstGeom prst="rect">
            <a:avLst/>
          </a:prstGeom>
          <a:noFill/>
          <a:ln w="9525">
            <a:noFill/>
            <a:miter lim="800000"/>
            <a:headEnd/>
            <a:tailEnd/>
          </a:ln>
        </p:spPr>
      </p:pic>
      <p:sp>
        <p:nvSpPr>
          <p:cNvPr id="20484" name="Text Box 4"/>
          <p:cNvSpPr txBox="1">
            <a:spLocks noChangeArrowheads="1"/>
          </p:cNvSpPr>
          <p:nvPr/>
        </p:nvSpPr>
        <p:spPr bwMode="auto">
          <a:xfrm>
            <a:off x="1908175" y="3357563"/>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0485" name="Text Box 5"/>
          <p:cNvSpPr txBox="1">
            <a:spLocks noChangeArrowheads="1"/>
          </p:cNvSpPr>
          <p:nvPr/>
        </p:nvSpPr>
        <p:spPr bwMode="auto">
          <a:xfrm>
            <a:off x="827585" y="549275"/>
            <a:ext cx="7776666" cy="954107"/>
          </a:xfrm>
          <a:prstGeom prst="rect">
            <a:avLst/>
          </a:prstGeom>
          <a:noFill/>
          <a:ln w="9525">
            <a:noFill/>
            <a:miter lim="800000"/>
            <a:headEnd/>
            <a:tailEnd/>
          </a:ln>
        </p:spPr>
        <p:txBody>
          <a:bodyPr wrap="square">
            <a:spAutoFit/>
          </a:bodyPr>
          <a:lstStyle/>
          <a:p>
            <a:pPr>
              <a:spcBef>
                <a:spcPct val="50000"/>
              </a:spcBef>
            </a:pPr>
            <a:r>
              <a:rPr lang="zh-CN" altLang="en-US" sz="2800" dirty="0" smtClean="0">
                <a:latin typeface="黑体" pitchFamily="2" charset="-122"/>
                <a:ea typeface="黑体" pitchFamily="2" charset="-122"/>
              </a:rPr>
              <a:t>中国、古埃及、古巴比伦出现自动计时漏壶（前</a:t>
            </a:r>
            <a:r>
              <a:rPr lang="en-US" altLang="zh-CN" sz="2800" dirty="0" smtClean="0">
                <a:latin typeface="黑体" pitchFamily="2" charset="-122"/>
                <a:ea typeface="黑体" pitchFamily="2" charset="-122"/>
              </a:rPr>
              <a:t>1400</a:t>
            </a:r>
            <a:r>
              <a:rPr lang="zh-CN" altLang="en-US" sz="2800" dirty="0" smtClean="0">
                <a:latin typeface="黑体" pitchFamily="2" charset="-122"/>
                <a:ea typeface="黑体" pitchFamily="2" charset="-122"/>
              </a:rPr>
              <a:t>年－前</a:t>
            </a:r>
            <a:r>
              <a:rPr lang="en-US" altLang="zh-CN" sz="2800" dirty="0" smtClean="0">
                <a:latin typeface="黑体" pitchFamily="2" charset="-122"/>
                <a:ea typeface="黑体" pitchFamily="2" charset="-122"/>
              </a:rPr>
              <a:t>1100</a:t>
            </a:r>
            <a:r>
              <a:rPr lang="zh-CN" altLang="en-US" sz="2800" dirty="0" smtClean="0">
                <a:latin typeface="黑体" pitchFamily="2" charset="-122"/>
                <a:ea typeface="黑体" pitchFamily="2" charset="-122"/>
              </a:rPr>
              <a:t>年）</a:t>
            </a:r>
            <a:endParaRPr lang="zh-CN" altLang="en-US" sz="2800"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cstate="print"/>
          <a:srcRect/>
          <a:stretch>
            <a:fillRect/>
          </a:stretch>
        </p:blipFill>
        <p:spPr bwMode="auto">
          <a:xfrm>
            <a:off x="14288" y="548680"/>
            <a:ext cx="9115425" cy="5419725"/>
          </a:xfrm>
          <a:prstGeom prst="rect">
            <a:avLst/>
          </a:prstGeom>
          <a:noFill/>
          <a:ln w="9525" algn="ctr">
            <a:noFill/>
            <a:miter lim="800000"/>
            <a:headEnd/>
            <a:tailEnd/>
          </a:ln>
        </p:spPr>
      </p:pic>
      <p:sp>
        <p:nvSpPr>
          <p:cNvPr id="40963" name="TextBox 6"/>
          <p:cNvSpPr txBox="1">
            <a:spLocks noChangeArrowheads="1"/>
          </p:cNvSpPr>
          <p:nvPr/>
        </p:nvSpPr>
        <p:spPr bwMode="auto">
          <a:xfrm>
            <a:off x="2268538" y="44624"/>
            <a:ext cx="2659062" cy="461963"/>
          </a:xfrm>
          <a:prstGeom prst="rect">
            <a:avLst/>
          </a:prstGeom>
          <a:noFill/>
          <a:ln w="9525">
            <a:noFill/>
            <a:miter lim="800000"/>
            <a:headEnd/>
            <a:tailEnd/>
          </a:ln>
        </p:spPr>
        <p:txBody>
          <a:bodyPr wrap="none">
            <a:spAutoFit/>
          </a:bodyPr>
          <a:lstStyle/>
          <a:p>
            <a:r>
              <a:rPr lang="zh-CN" altLang="en-US" sz="2400" b="1" dirty="0"/>
              <a:t>汽车驾驶控制系统</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395288" y="188913"/>
            <a:ext cx="8569325" cy="6451600"/>
          </a:xfrm>
          <a:prstGeom prst="rect">
            <a:avLst/>
          </a:prstGeom>
          <a:noFill/>
          <a:ln w="9525">
            <a:noFill/>
            <a:miter lim="800000"/>
            <a:headEnd/>
            <a:tailEnd/>
          </a:ln>
        </p:spPr>
      </p:pic>
      <p:sp>
        <p:nvSpPr>
          <p:cNvPr id="3" name="矩形 2"/>
          <p:cNvSpPr/>
          <p:nvPr/>
        </p:nvSpPr>
        <p:spPr>
          <a:xfrm>
            <a:off x="1763713" y="5949950"/>
            <a:ext cx="2016125"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t>Actuator</a:t>
            </a:r>
            <a:endParaRPr lang="zh-CN" altLang="en-US" sz="2000" b="1"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srcRect/>
          <a:stretch>
            <a:fillRect/>
          </a:stretch>
        </p:blipFill>
        <p:spPr bwMode="auto">
          <a:xfrm>
            <a:off x="-36512" y="0"/>
            <a:ext cx="9144000" cy="6945313"/>
          </a:xfrm>
          <a:prstGeom prst="rect">
            <a:avLst/>
          </a:prstGeom>
          <a:noFill/>
        </p:spPr>
      </p:pic>
      <p:sp>
        <p:nvSpPr>
          <p:cNvPr id="41987" name="TextBox 6"/>
          <p:cNvSpPr txBox="1">
            <a:spLocks noChangeArrowheads="1"/>
          </p:cNvSpPr>
          <p:nvPr/>
        </p:nvSpPr>
        <p:spPr bwMode="auto">
          <a:xfrm>
            <a:off x="5940152" y="6021288"/>
            <a:ext cx="2698750" cy="646113"/>
          </a:xfrm>
          <a:prstGeom prst="rect">
            <a:avLst/>
          </a:prstGeom>
          <a:noFill/>
          <a:ln w="9525">
            <a:noFill/>
            <a:miter lim="800000"/>
            <a:headEnd/>
            <a:tailEnd/>
          </a:ln>
        </p:spPr>
        <p:txBody>
          <a:bodyPr wrap="none">
            <a:spAutoFit/>
          </a:bodyPr>
          <a:lstStyle/>
          <a:p>
            <a:r>
              <a:rPr lang="en-US" altLang="zh-CN" b="1" dirty="0"/>
              <a:t>Boiler Control System</a:t>
            </a:r>
          </a:p>
          <a:p>
            <a:r>
              <a:rPr lang="zh-CN" altLang="en-US" b="1" dirty="0"/>
              <a:t>锅炉控制系统</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Box 6"/>
          <p:cNvSpPr txBox="1">
            <a:spLocks noChangeArrowheads="1"/>
          </p:cNvSpPr>
          <p:nvPr/>
        </p:nvSpPr>
        <p:spPr bwMode="auto">
          <a:xfrm>
            <a:off x="1115616" y="620688"/>
            <a:ext cx="2952328" cy="400110"/>
          </a:xfrm>
          <a:prstGeom prst="rect">
            <a:avLst/>
          </a:prstGeom>
          <a:noFill/>
          <a:ln w="9525">
            <a:noFill/>
            <a:miter lim="800000"/>
            <a:headEnd/>
            <a:tailEnd/>
          </a:ln>
        </p:spPr>
        <p:txBody>
          <a:bodyPr wrap="square">
            <a:spAutoFit/>
          </a:bodyPr>
          <a:lstStyle/>
          <a:p>
            <a:r>
              <a:rPr lang="zh-CN" altLang="en-US" sz="2000" b="1" dirty="0" smtClean="0"/>
              <a:t>多变量控制系统方框图</a:t>
            </a:r>
            <a:endParaRPr lang="zh-CN" altLang="en-US" sz="2000" b="1" dirty="0"/>
          </a:p>
        </p:txBody>
      </p:sp>
      <p:pic>
        <p:nvPicPr>
          <p:cNvPr id="5" name="Picture 8"/>
          <p:cNvPicPr>
            <a:picLocks noChangeAspect="1" noChangeArrowheads="1"/>
          </p:cNvPicPr>
          <p:nvPr/>
        </p:nvPicPr>
        <p:blipFill>
          <a:blip r:embed="rId2" cstate="print"/>
          <a:srcRect/>
          <a:stretch>
            <a:fillRect/>
          </a:stretch>
        </p:blipFill>
        <p:spPr bwMode="auto">
          <a:xfrm>
            <a:off x="0" y="1988840"/>
            <a:ext cx="9144000" cy="2914650"/>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381000"/>
            <a:ext cx="9144000" cy="914400"/>
          </a:xfrm>
        </p:spPr>
        <p:txBody>
          <a:bodyPr/>
          <a:lstStyle/>
          <a:p>
            <a:pPr algn="ctr"/>
            <a:r>
              <a:rPr lang="en-US" altLang="zh-CN" sz="2800" smtClean="0"/>
              <a:t>Control is a multidisciplinary</a:t>
            </a:r>
            <a:r>
              <a:rPr lang="zh-CN" altLang="en-US" sz="2800" smtClean="0"/>
              <a:t>（多学科相关）</a:t>
            </a:r>
            <a:r>
              <a:rPr lang="en-US" altLang="zh-CN" sz="2800" smtClean="0"/>
              <a:t> subject</a:t>
            </a:r>
          </a:p>
        </p:txBody>
      </p:sp>
      <p:sp>
        <p:nvSpPr>
          <p:cNvPr id="44035" name="Rectangle 3"/>
          <p:cNvSpPr>
            <a:spLocks noGrp="1" noChangeArrowheads="1"/>
          </p:cNvSpPr>
          <p:nvPr>
            <p:ph type="body" idx="1"/>
          </p:nvPr>
        </p:nvSpPr>
        <p:spPr>
          <a:xfrm>
            <a:off x="755650" y="1989138"/>
            <a:ext cx="8208963" cy="3205162"/>
          </a:xfrm>
        </p:spPr>
        <p:txBody>
          <a:bodyPr/>
          <a:lstStyle/>
          <a:p>
            <a:r>
              <a:rPr lang="en-US" altLang="zh-CN" smtClean="0"/>
              <a:t>   </a:t>
            </a:r>
            <a:r>
              <a:rPr lang="en-US" altLang="zh-CN" sz="2800" smtClean="0"/>
              <a:t>sensors</a:t>
            </a:r>
            <a:r>
              <a:rPr lang="zh-CN" altLang="en-US" sz="2800" smtClean="0"/>
              <a:t>（传感器）</a:t>
            </a:r>
            <a:endParaRPr lang="en-US" altLang="zh-CN" sz="2800" smtClean="0"/>
          </a:p>
          <a:p>
            <a:r>
              <a:rPr lang="en-US" altLang="zh-CN" sz="2800" smtClean="0"/>
              <a:t>   actuators</a:t>
            </a:r>
            <a:r>
              <a:rPr lang="zh-CN" altLang="en-US" sz="2800" smtClean="0"/>
              <a:t> （执行机构）</a:t>
            </a:r>
            <a:endParaRPr lang="en-US" altLang="zh-CN" sz="2800" smtClean="0"/>
          </a:p>
          <a:p>
            <a:r>
              <a:rPr lang="en-US" altLang="zh-CN" sz="2800" smtClean="0"/>
              <a:t>   communications</a:t>
            </a:r>
            <a:r>
              <a:rPr lang="zh-CN" altLang="en-US" sz="2800" smtClean="0"/>
              <a:t>（通信技术）</a:t>
            </a:r>
            <a:endParaRPr lang="en-US" altLang="zh-CN" sz="2800" smtClean="0"/>
          </a:p>
          <a:p>
            <a:r>
              <a:rPr lang="en-US" altLang="zh-CN" sz="2800" smtClean="0"/>
              <a:t>   computing </a:t>
            </a:r>
            <a:r>
              <a:rPr lang="zh-CN" altLang="en-US" sz="2800" smtClean="0"/>
              <a:t>（计算机技术）</a:t>
            </a:r>
            <a:endParaRPr lang="en-US" altLang="zh-CN" sz="2800" smtClean="0"/>
          </a:p>
          <a:p>
            <a:r>
              <a:rPr lang="en-US" altLang="zh-CN" sz="2800" smtClean="0"/>
              <a:t>   architectures and interfacing</a:t>
            </a:r>
            <a:r>
              <a:rPr lang="zh-CN" altLang="en-US" sz="2800" smtClean="0"/>
              <a:t>（结构与接口）</a:t>
            </a:r>
            <a:r>
              <a:rPr lang="en-US" altLang="zh-CN" sz="2800" smtClean="0"/>
              <a:t> </a:t>
            </a:r>
          </a:p>
          <a:p>
            <a:r>
              <a:rPr lang="en-US" altLang="zh-CN" sz="2800" smtClean="0"/>
              <a:t>   algorithms </a:t>
            </a:r>
            <a:r>
              <a:rPr lang="zh-CN" altLang="en-US" sz="2800" smtClean="0"/>
              <a:t>（算法）</a:t>
            </a:r>
            <a:endParaRPr lang="en-US" altLang="zh-CN" sz="2800" smtClean="0"/>
          </a:p>
        </p:txBody>
      </p:sp>
      <p:sp>
        <p:nvSpPr>
          <p:cNvPr id="44036" name="Text Box 5"/>
          <p:cNvSpPr txBox="1">
            <a:spLocks noChangeArrowheads="1"/>
          </p:cNvSpPr>
          <p:nvPr/>
        </p:nvSpPr>
        <p:spPr bwMode="auto">
          <a:xfrm>
            <a:off x="0" y="5105400"/>
            <a:ext cx="8964613" cy="1570038"/>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200"/>
              <a:t>Control design aims to achieve a desired level of performance in the face of disturbances</a:t>
            </a:r>
            <a:r>
              <a:rPr lang="zh-CN" altLang="en-US" sz="3200"/>
              <a:t> </a:t>
            </a:r>
            <a:r>
              <a:rPr lang="en-US" altLang="zh-CN" sz="2400"/>
              <a:t>(</a:t>
            </a:r>
            <a:r>
              <a:rPr lang="zh-CN" altLang="en-US" sz="2400"/>
              <a:t>扰动</a:t>
            </a:r>
            <a:r>
              <a:rPr lang="en-US" altLang="zh-CN" sz="2400"/>
              <a:t>) </a:t>
            </a:r>
            <a:r>
              <a:rPr lang="en-US" altLang="zh-CN" sz="3200"/>
              <a:t>and uncertainty</a:t>
            </a:r>
            <a:r>
              <a:rPr lang="en-US" altLang="zh-CN" sz="2800"/>
              <a:t> </a:t>
            </a:r>
            <a:r>
              <a:rPr lang="en-US" altLang="zh-CN" sz="2400"/>
              <a:t>(</a:t>
            </a:r>
            <a:r>
              <a:rPr lang="zh-CN" altLang="en-US" sz="2400"/>
              <a:t>不确定性</a:t>
            </a:r>
            <a:r>
              <a:rPr lang="en-US" altLang="zh-CN" sz="240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228600"/>
            <a:ext cx="7696200" cy="914400"/>
          </a:xfrm>
        </p:spPr>
        <p:txBody>
          <a:bodyPr/>
          <a:lstStyle/>
          <a:p>
            <a:pPr algn="ctr"/>
            <a:r>
              <a:rPr lang="en-US" altLang="zh-CN" sz="3600" smtClean="0"/>
              <a:t>Basic Concept of Control System</a:t>
            </a:r>
            <a:endParaRPr lang="en-US" altLang="zh-CN" smtClean="0"/>
          </a:p>
        </p:txBody>
      </p:sp>
      <p:sp>
        <p:nvSpPr>
          <p:cNvPr id="45059" name="Rectangle 3"/>
          <p:cNvSpPr>
            <a:spLocks noGrp="1" noChangeArrowheads="1"/>
          </p:cNvSpPr>
          <p:nvPr>
            <p:ph type="body" idx="1"/>
          </p:nvPr>
        </p:nvSpPr>
        <p:spPr>
          <a:xfrm>
            <a:off x="0" y="1989138"/>
            <a:ext cx="9144000" cy="3568700"/>
          </a:xfrm>
        </p:spPr>
        <p:txBody>
          <a:bodyPr/>
          <a:lstStyle/>
          <a:p>
            <a:r>
              <a:rPr lang="en-US" altLang="zh-CN" sz="2800" i="1" smtClean="0"/>
              <a:t>A Control System</a:t>
            </a:r>
            <a:r>
              <a:rPr lang="en-US" altLang="zh-CN" sz="2800" smtClean="0"/>
              <a:t> is an interconnection of components forming a system configuration that will provide a desired system response (</a:t>
            </a:r>
            <a:r>
              <a:rPr lang="zh-CN" altLang="en-US" sz="2800" smtClean="0"/>
              <a:t>响应</a:t>
            </a:r>
            <a:r>
              <a:rPr lang="en-US" altLang="zh-CN" sz="2800" smtClean="0"/>
              <a:t>).</a:t>
            </a:r>
          </a:p>
          <a:p>
            <a:r>
              <a:rPr lang="en-US" altLang="zh-CN" sz="2800" smtClean="0"/>
              <a:t>The basis for system analysis and design is </a:t>
            </a:r>
            <a:r>
              <a:rPr lang="en-US" altLang="zh-CN" sz="2800" i="1" smtClean="0"/>
              <a:t>linear system theory</a:t>
            </a:r>
            <a:r>
              <a:rPr lang="zh-CN" altLang="en-US" sz="2800" i="1" smtClean="0"/>
              <a:t> </a:t>
            </a:r>
            <a:r>
              <a:rPr lang="en-US" altLang="zh-CN" sz="2800" smtClean="0"/>
              <a:t>(</a:t>
            </a:r>
            <a:r>
              <a:rPr lang="zh-CN" altLang="en-US" sz="2800" smtClean="0"/>
              <a:t>线性系统理论</a:t>
            </a:r>
            <a:r>
              <a:rPr lang="en-US" altLang="zh-CN" sz="2800" smtClean="0"/>
              <a:t>).</a:t>
            </a:r>
          </a:p>
          <a:p>
            <a:r>
              <a:rPr lang="en-US" altLang="zh-CN" sz="2800" i="1" smtClean="0"/>
              <a:t>Process</a:t>
            </a:r>
            <a:r>
              <a:rPr lang="en-US" altLang="zh-CN" sz="2800" smtClean="0"/>
              <a:t> (</a:t>
            </a:r>
            <a:r>
              <a:rPr lang="zh-CN" altLang="en-US" sz="2800" smtClean="0"/>
              <a:t>过程</a:t>
            </a:r>
            <a:r>
              <a:rPr lang="en-US" altLang="zh-CN" sz="2800" smtClean="0"/>
              <a:t>)</a:t>
            </a:r>
            <a:r>
              <a:rPr lang="zh-CN" altLang="en-US" sz="2800" smtClean="0"/>
              <a:t> </a:t>
            </a:r>
            <a:r>
              <a:rPr lang="en-US" altLang="zh-CN" sz="2800" smtClean="0"/>
              <a:t>or</a:t>
            </a:r>
            <a:r>
              <a:rPr lang="en-US" altLang="zh-CN" sz="2800" i="1" smtClean="0"/>
              <a:t> plant</a:t>
            </a:r>
            <a:r>
              <a:rPr lang="zh-CN" altLang="en-US" sz="2800" i="1" smtClean="0"/>
              <a:t> </a:t>
            </a:r>
            <a:r>
              <a:rPr lang="en-US" altLang="zh-CN" sz="2400" smtClean="0"/>
              <a:t>(</a:t>
            </a:r>
            <a:r>
              <a:rPr lang="zh-CN" altLang="en-US" sz="2400" smtClean="0"/>
              <a:t>设备</a:t>
            </a:r>
            <a:r>
              <a:rPr lang="en-US" altLang="zh-CN" sz="2400" smtClean="0"/>
              <a:t>/</a:t>
            </a:r>
            <a:r>
              <a:rPr lang="zh-CN" altLang="en-US" sz="2400" smtClean="0"/>
              <a:t>对象</a:t>
            </a:r>
            <a:r>
              <a:rPr lang="en-US" altLang="zh-CN" sz="2400" smtClean="0"/>
              <a:t>) </a:t>
            </a:r>
            <a:r>
              <a:rPr lang="en-US" altLang="zh-CN" sz="2800" smtClean="0"/>
              <a:t>to be controlled can be represented by cause-effect</a:t>
            </a:r>
            <a:r>
              <a:rPr lang="en-US" altLang="zh-CN" sz="2400" smtClean="0"/>
              <a:t>(</a:t>
            </a:r>
            <a:r>
              <a:rPr lang="zh-CN" altLang="en-US" sz="2400" smtClean="0"/>
              <a:t>起因</a:t>
            </a:r>
            <a:r>
              <a:rPr lang="en-US" altLang="zh-CN" sz="2400" smtClean="0"/>
              <a:t>-</a:t>
            </a:r>
            <a:r>
              <a:rPr lang="zh-CN" altLang="en-US" sz="2400" smtClean="0"/>
              <a:t>结果</a:t>
            </a:r>
            <a:r>
              <a:rPr lang="en-US" altLang="zh-CN" sz="2400" smtClean="0"/>
              <a:t>) </a:t>
            </a:r>
            <a:r>
              <a:rPr lang="en-US" altLang="zh-CN" sz="2800" smtClean="0"/>
              <a:t>relationship.</a:t>
            </a:r>
          </a:p>
        </p:txBody>
      </p:sp>
      <p:sp>
        <p:nvSpPr>
          <p:cNvPr id="45060" name="Text Box 6"/>
          <p:cNvSpPr txBox="1">
            <a:spLocks noChangeArrowheads="1"/>
          </p:cNvSpPr>
          <p:nvPr/>
        </p:nvSpPr>
        <p:spPr bwMode="auto">
          <a:xfrm>
            <a:off x="2819400" y="6051550"/>
            <a:ext cx="2209800" cy="617538"/>
          </a:xfrm>
          <a:prstGeom prst="rect">
            <a:avLst/>
          </a:prstGeom>
          <a:noFill/>
          <a:ln w="38100" cap="sq">
            <a:solidFill>
              <a:schemeClr val="tx1"/>
            </a:solidFill>
            <a:miter lim="800000"/>
            <a:headEnd type="none" w="sm" len="sm"/>
            <a:tailEnd type="none" w="sm" len="sm"/>
          </a:ln>
        </p:spPr>
        <p:txBody>
          <a:bodyPr>
            <a:spAutoFit/>
          </a:bodyPr>
          <a:lstStyle/>
          <a:p>
            <a:pPr>
              <a:spcBef>
                <a:spcPct val="50000"/>
              </a:spcBef>
            </a:pPr>
            <a:r>
              <a:rPr lang="en-US" altLang="zh-CN"/>
              <a:t>     </a:t>
            </a:r>
            <a:r>
              <a:rPr lang="en-US" altLang="zh-CN" sz="3200" i="1"/>
              <a:t>process</a:t>
            </a:r>
            <a:endParaRPr lang="en-US" altLang="zh-CN" sz="3200"/>
          </a:p>
        </p:txBody>
      </p:sp>
      <p:sp>
        <p:nvSpPr>
          <p:cNvPr id="45061" name="Line 7"/>
          <p:cNvSpPr>
            <a:spLocks noChangeShapeType="1"/>
          </p:cNvSpPr>
          <p:nvPr/>
        </p:nvSpPr>
        <p:spPr bwMode="auto">
          <a:xfrm>
            <a:off x="1752600" y="6364288"/>
            <a:ext cx="1066800" cy="0"/>
          </a:xfrm>
          <a:prstGeom prst="line">
            <a:avLst/>
          </a:prstGeom>
          <a:noFill/>
          <a:ln w="63500" cap="sq">
            <a:solidFill>
              <a:schemeClr val="tx1"/>
            </a:solidFill>
            <a:round/>
            <a:headEnd type="none" w="sm" len="sm"/>
            <a:tailEnd type="triangle" w="sm" len="sm"/>
          </a:ln>
        </p:spPr>
        <p:txBody>
          <a:bodyPr wrap="none" anchor="ctr"/>
          <a:lstStyle/>
          <a:p>
            <a:endParaRPr lang="zh-CN" altLang="en-US"/>
          </a:p>
        </p:txBody>
      </p:sp>
      <p:sp>
        <p:nvSpPr>
          <p:cNvPr id="45062" name="Line 9"/>
          <p:cNvSpPr>
            <a:spLocks noChangeShapeType="1"/>
          </p:cNvSpPr>
          <p:nvPr/>
        </p:nvSpPr>
        <p:spPr bwMode="auto">
          <a:xfrm>
            <a:off x="5029200" y="6364288"/>
            <a:ext cx="1066800" cy="0"/>
          </a:xfrm>
          <a:prstGeom prst="line">
            <a:avLst/>
          </a:prstGeom>
          <a:noFill/>
          <a:ln w="63500" cap="sq">
            <a:solidFill>
              <a:schemeClr val="tx1"/>
            </a:solidFill>
            <a:round/>
            <a:headEnd type="none" w="sm" len="sm"/>
            <a:tailEnd type="triangle" w="sm" len="sm"/>
          </a:ln>
        </p:spPr>
        <p:txBody>
          <a:bodyPr wrap="none" anchor="ctr"/>
          <a:lstStyle/>
          <a:p>
            <a:endParaRPr lang="zh-CN" altLang="en-US"/>
          </a:p>
        </p:txBody>
      </p:sp>
      <p:sp>
        <p:nvSpPr>
          <p:cNvPr id="45063" name="Text Box 11"/>
          <p:cNvSpPr txBox="1">
            <a:spLocks noChangeArrowheads="1"/>
          </p:cNvSpPr>
          <p:nvPr/>
        </p:nvSpPr>
        <p:spPr bwMode="auto">
          <a:xfrm>
            <a:off x="838200" y="5768975"/>
            <a:ext cx="1524000" cy="519113"/>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800"/>
              <a:t> input</a:t>
            </a:r>
            <a:endParaRPr lang="en-US" altLang="zh-CN"/>
          </a:p>
        </p:txBody>
      </p:sp>
      <p:sp>
        <p:nvSpPr>
          <p:cNvPr id="45064" name="Text Box 12"/>
          <p:cNvSpPr txBox="1">
            <a:spLocks noChangeArrowheads="1"/>
          </p:cNvSpPr>
          <p:nvPr/>
        </p:nvSpPr>
        <p:spPr bwMode="auto">
          <a:xfrm>
            <a:off x="5486400" y="5768975"/>
            <a:ext cx="1524000" cy="519113"/>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800"/>
              <a:t> output</a:t>
            </a:r>
            <a:endParaRPr lang="en-US" altLang="zh-CN"/>
          </a:p>
        </p:txBody>
      </p:sp>
      <p:sp>
        <p:nvSpPr>
          <p:cNvPr id="9" name="云形 8"/>
          <p:cNvSpPr/>
          <p:nvPr/>
        </p:nvSpPr>
        <p:spPr>
          <a:xfrm>
            <a:off x="7572375" y="5429250"/>
            <a:ext cx="1214438" cy="107156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课本</a:t>
            </a:r>
            <a:r>
              <a:rPr lang="en-US" altLang="zh-CN" dirty="0"/>
              <a:t>P2-3</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ln>
            <a:solidFill>
              <a:schemeClr val="accent2"/>
            </a:solidFill>
          </a:ln>
        </p:spPr>
        <p:txBody>
          <a:bodyPr/>
          <a:lstStyle/>
          <a:p>
            <a:pPr eaLnBrk="1" hangingPunct="1"/>
            <a:r>
              <a:rPr lang="zh-CN" altLang="en-US" smtClean="0"/>
              <a:t>控制系统的实物组成</a:t>
            </a:r>
          </a:p>
        </p:txBody>
      </p:sp>
      <p:grpSp>
        <p:nvGrpSpPr>
          <p:cNvPr id="46083" name="Group 3"/>
          <p:cNvGrpSpPr>
            <a:grpSpLocks/>
          </p:cNvGrpSpPr>
          <p:nvPr/>
        </p:nvGrpSpPr>
        <p:grpSpPr bwMode="auto">
          <a:xfrm>
            <a:off x="34925" y="1844675"/>
            <a:ext cx="7561263" cy="2952750"/>
            <a:chOff x="22" y="1091"/>
            <a:chExt cx="5916" cy="2838"/>
          </a:xfrm>
        </p:grpSpPr>
        <p:sp>
          <p:nvSpPr>
            <p:cNvPr id="46087" name="Rectangle 4"/>
            <p:cNvSpPr>
              <a:spLocks noChangeArrowheads="1"/>
            </p:cNvSpPr>
            <p:nvPr/>
          </p:nvSpPr>
          <p:spPr bwMode="auto">
            <a:xfrm>
              <a:off x="1156" y="1389"/>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控制装置</a:t>
              </a:r>
              <a:endParaRPr lang="en-US" altLang="zh-CN" sz="2000" b="1"/>
            </a:p>
            <a:p>
              <a:pPr algn="ctr"/>
              <a:r>
                <a:rPr lang="en-US" altLang="zh-CN" sz="2000" b="1"/>
                <a:t>controller</a:t>
              </a:r>
              <a:endParaRPr lang="zh-CN" altLang="en-US" sz="2000" b="1"/>
            </a:p>
          </p:txBody>
        </p:sp>
        <p:sp>
          <p:nvSpPr>
            <p:cNvPr id="46088" name="Rectangle 5"/>
            <p:cNvSpPr>
              <a:spLocks noChangeArrowheads="1"/>
            </p:cNvSpPr>
            <p:nvPr/>
          </p:nvSpPr>
          <p:spPr bwMode="auto">
            <a:xfrm>
              <a:off x="340"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传感器</a:t>
              </a:r>
              <a:endParaRPr lang="en-US" altLang="zh-CN" sz="2000" b="1"/>
            </a:p>
            <a:p>
              <a:pPr algn="ctr"/>
              <a:r>
                <a:rPr lang="en-US" altLang="zh-CN" sz="2000" b="1"/>
                <a:t>sensor</a:t>
              </a:r>
              <a:endParaRPr lang="zh-CN" altLang="en-US" sz="2000" b="1"/>
            </a:p>
          </p:txBody>
        </p:sp>
        <p:sp>
          <p:nvSpPr>
            <p:cNvPr id="46089" name="Rectangle 6"/>
            <p:cNvSpPr>
              <a:spLocks noChangeArrowheads="1"/>
            </p:cNvSpPr>
            <p:nvPr/>
          </p:nvSpPr>
          <p:spPr bwMode="auto">
            <a:xfrm>
              <a:off x="2109"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执行机构</a:t>
              </a:r>
              <a:endParaRPr lang="en-US" altLang="zh-CN" sz="2000" b="1"/>
            </a:p>
            <a:p>
              <a:pPr algn="ctr"/>
              <a:r>
                <a:rPr lang="en-US" altLang="zh-CN" sz="2000" b="1"/>
                <a:t>actuator</a:t>
              </a:r>
              <a:endParaRPr lang="zh-CN" altLang="en-US" sz="2000" b="1"/>
            </a:p>
          </p:txBody>
        </p:sp>
        <p:sp>
          <p:nvSpPr>
            <p:cNvPr id="46090" name="Rectangle 7"/>
            <p:cNvSpPr>
              <a:spLocks noChangeArrowheads="1"/>
            </p:cNvSpPr>
            <p:nvPr/>
          </p:nvSpPr>
          <p:spPr bwMode="auto">
            <a:xfrm>
              <a:off x="748" y="3158"/>
              <a:ext cx="2404"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控制对象及控制过程</a:t>
              </a:r>
              <a:endParaRPr lang="en-US" altLang="zh-CN" sz="2000" b="1"/>
            </a:p>
            <a:p>
              <a:pPr algn="ctr"/>
              <a:r>
                <a:rPr lang="en-US" altLang="zh-CN" sz="2000" b="1"/>
                <a:t>Plant or process</a:t>
              </a:r>
              <a:endParaRPr lang="zh-CN" altLang="en-US" sz="2000" b="1"/>
            </a:p>
          </p:txBody>
        </p:sp>
        <p:sp>
          <p:nvSpPr>
            <p:cNvPr id="46091" name="Line 8"/>
            <p:cNvSpPr>
              <a:spLocks noChangeShapeType="1"/>
            </p:cNvSpPr>
            <p:nvPr/>
          </p:nvSpPr>
          <p:spPr bwMode="auto">
            <a:xfrm flipV="1">
              <a:off x="1293" y="1979"/>
              <a:ext cx="0" cy="362"/>
            </a:xfrm>
            <a:prstGeom prst="line">
              <a:avLst/>
            </a:prstGeom>
            <a:noFill/>
            <a:ln w="28575">
              <a:solidFill>
                <a:schemeClr val="tx1"/>
              </a:solidFill>
              <a:round/>
              <a:headEnd/>
              <a:tailEnd/>
            </a:ln>
          </p:spPr>
          <p:txBody>
            <a:bodyPr wrap="none" anchor="ctr"/>
            <a:lstStyle/>
            <a:p>
              <a:endParaRPr lang="zh-CN" altLang="en-US"/>
            </a:p>
          </p:txBody>
        </p:sp>
        <p:sp>
          <p:nvSpPr>
            <p:cNvPr id="46092" name="Line 9"/>
            <p:cNvSpPr>
              <a:spLocks noChangeShapeType="1"/>
            </p:cNvSpPr>
            <p:nvPr/>
          </p:nvSpPr>
          <p:spPr bwMode="auto">
            <a:xfrm flipV="1">
              <a:off x="2245" y="1979"/>
              <a:ext cx="0" cy="362"/>
            </a:xfrm>
            <a:prstGeom prst="line">
              <a:avLst/>
            </a:prstGeom>
            <a:noFill/>
            <a:ln w="28575">
              <a:solidFill>
                <a:schemeClr val="tx1"/>
              </a:solidFill>
              <a:round/>
              <a:headEnd/>
              <a:tailEnd/>
            </a:ln>
          </p:spPr>
          <p:txBody>
            <a:bodyPr wrap="none" anchor="ctr"/>
            <a:lstStyle/>
            <a:p>
              <a:endParaRPr lang="zh-CN" altLang="en-US"/>
            </a:p>
          </p:txBody>
        </p:sp>
        <p:sp>
          <p:nvSpPr>
            <p:cNvPr id="46093" name="Line 10"/>
            <p:cNvSpPr>
              <a:spLocks noChangeShapeType="1"/>
            </p:cNvSpPr>
            <p:nvPr/>
          </p:nvSpPr>
          <p:spPr bwMode="auto">
            <a:xfrm flipV="1">
              <a:off x="1156" y="2931"/>
              <a:ext cx="0" cy="227"/>
            </a:xfrm>
            <a:prstGeom prst="line">
              <a:avLst/>
            </a:prstGeom>
            <a:noFill/>
            <a:ln w="28575">
              <a:solidFill>
                <a:schemeClr val="tx1"/>
              </a:solidFill>
              <a:round/>
              <a:headEnd/>
              <a:tailEnd/>
            </a:ln>
          </p:spPr>
          <p:txBody>
            <a:bodyPr wrap="none" anchor="ctr"/>
            <a:lstStyle/>
            <a:p>
              <a:endParaRPr lang="zh-CN" altLang="en-US"/>
            </a:p>
          </p:txBody>
        </p:sp>
        <p:sp>
          <p:nvSpPr>
            <p:cNvPr id="46094" name="Line 11"/>
            <p:cNvSpPr>
              <a:spLocks noChangeShapeType="1"/>
            </p:cNvSpPr>
            <p:nvPr/>
          </p:nvSpPr>
          <p:spPr bwMode="auto">
            <a:xfrm>
              <a:off x="2290" y="2931"/>
              <a:ext cx="0" cy="227"/>
            </a:xfrm>
            <a:prstGeom prst="line">
              <a:avLst/>
            </a:prstGeom>
            <a:noFill/>
            <a:ln w="28575">
              <a:solidFill>
                <a:schemeClr val="tx1"/>
              </a:solidFill>
              <a:round/>
              <a:headEnd/>
              <a:tailEnd/>
            </a:ln>
          </p:spPr>
          <p:txBody>
            <a:bodyPr wrap="none" anchor="ctr"/>
            <a:lstStyle/>
            <a:p>
              <a:endParaRPr lang="zh-CN" altLang="en-US"/>
            </a:p>
          </p:txBody>
        </p:sp>
        <p:sp>
          <p:nvSpPr>
            <p:cNvPr id="46095" name="Line 12"/>
            <p:cNvSpPr>
              <a:spLocks noChangeShapeType="1"/>
            </p:cNvSpPr>
            <p:nvPr/>
          </p:nvSpPr>
          <p:spPr bwMode="auto">
            <a:xfrm>
              <a:off x="22" y="1298"/>
              <a:ext cx="0" cy="2631"/>
            </a:xfrm>
            <a:prstGeom prst="line">
              <a:avLst/>
            </a:prstGeom>
            <a:noFill/>
            <a:ln w="9525">
              <a:solidFill>
                <a:schemeClr val="tx1"/>
              </a:solidFill>
              <a:prstDash val="dash"/>
              <a:round/>
              <a:headEnd/>
              <a:tailEnd/>
            </a:ln>
          </p:spPr>
          <p:txBody>
            <a:bodyPr/>
            <a:lstStyle/>
            <a:p>
              <a:endParaRPr lang="zh-CN" altLang="en-US"/>
            </a:p>
          </p:txBody>
        </p:sp>
        <p:sp>
          <p:nvSpPr>
            <p:cNvPr id="46096" name="Line 13"/>
            <p:cNvSpPr>
              <a:spLocks noChangeShapeType="1"/>
            </p:cNvSpPr>
            <p:nvPr/>
          </p:nvSpPr>
          <p:spPr bwMode="auto">
            <a:xfrm>
              <a:off x="22" y="1298"/>
              <a:ext cx="3584" cy="0"/>
            </a:xfrm>
            <a:prstGeom prst="line">
              <a:avLst/>
            </a:prstGeom>
            <a:noFill/>
            <a:ln w="9525">
              <a:solidFill>
                <a:schemeClr val="tx1"/>
              </a:solidFill>
              <a:prstDash val="dash"/>
              <a:round/>
              <a:headEnd/>
              <a:tailEnd/>
            </a:ln>
          </p:spPr>
          <p:txBody>
            <a:bodyPr/>
            <a:lstStyle/>
            <a:p>
              <a:endParaRPr lang="zh-CN" altLang="en-US"/>
            </a:p>
          </p:txBody>
        </p:sp>
        <p:sp>
          <p:nvSpPr>
            <p:cNvPr id="46097" name="Line 14"/>
            <p:cNvSpPr>
              <a:spLocks noChangeShapeType="1"/>
            </p:cNvSpPr>
            <p:nvPr/>
          </p:nvSpPr>
          <p:spPr bwMode="auto">
            <a:xfrm>
              <a:off x="22" y="3929"/>
              <a:ext cx="3584" cy="0"/>
            </a:xfrm>
            <a:prstGeom prst="line">
              <a:avLst/>
            </a:prstGeom>
            <a:noFill/>
            <a:ln w="9525">
              <a:solidFill>
                <a:schemeClr val="tx1"/>
              </a:solidFill>
              <a:prstDash val="dash"/>
              <a:round/>
              <a:headEnd/>
              <a:tailEnd/>
            </a:ln>
          </p:spPr>
          <p:txBody>
            <a:bodyPr/>
            <a:lstStyle/>
            <a:p>
              <a:endParaRPr lang="zh-CN" altLang="en-US"/>
            </a:p>
          </p:txBody>
        </p:sp>
        <p:sp>
          <p:nvSpPr>
            <p:cNvPr id="46098" name="Line 15"/>
            <p:cNvSpPr>
              <a:spLocks noChangeShapeType="1"/>
            </p:cNvSpPr>
            <p:nvPr/>
          </p:nvSpPr>
          <p:spPr bwMode="auto">
            <a:xfrm>
              <a:off x="3606" y="1298"/>
              <a:ext cx="0" cy="2631"/>
            </a:xfrm>
            <a:prstGeom prst="line">
              <a:avLst/>
            </a:prstGeom>
            <a:noFill/>
            <a:ln w="9525">
              <a:solidFill>
                <a:schemeClr val="tx1"/>
              </a:solidFill>
              <a:prstDash val="dash"/>
              <a:round/>
              <a:headEnd/>
              <a:tailEnd/>
            </a:ln>
          </p:spPr>
          <p:txBody>
            <a:bodyPr/>
            <a:lstStyle/>
            <a:p>
              <a:endParaRPr lang="zh-CN" altLang="en-US"/>
            </a:p>
          </p:txBody>
        </p:sp>
        <p:sp>
          <p:nvSpPr>
            <p:cNvPr id="46099" name="Rectangle 16"/>
            <p:cNvSpPr>
              <a:spLocks noChangeArrowheads="1"/>
            </p:cNvSpPr>
            <p:nvPr/>
          </p:nvSpPr>
          <p:spPr bwMode="auto">
            <a:xfrm>
              <a:off x="3833" y="1091"/>
              <a:ext cx="2105" cy="1038"/>
            </a:xfrm>
            <a:prstGeom prst="rect">
              <a:avLst/>
            </a:prstGeom>
            <a:solidFill>
              <a:schemeClr val="accent2"/>
            </a:solidFill>
            <a:ln w="9525" algn="ctr">
              <a:solidFill>
                <a:schemeClr val="tx1"/>
              </a:solidFill>
              <a:miter lim="800000"/>
              <a:headEnd/>
              <a:tailEnd/>
            </a:ln>
          </p:spPr>
          <p:txBody>
            <a:bodyPr wrap="none" anchor="ctr"/>
            <a:lstStyle/>
            <a:p>
              <a:pPr algn="ctr"/>
              <a:r>
                <a:rPr lang="zh-CN" altLang="en-US" sz="2000" b="1"/>
                <a:t>上位监控系统</a:t>
              </a:r>
              <a:endParaRPr lang="en-US" altLang="zh-CN" sz="2000" b="1"/>
            </a:p>
            <a:p>
              <a:pPr algn="ctr"/>
              <a:r>
                <a:rPr lang="en-US" altLang="zh-CN" sz="2000" b="1"/>
                <a:t>Monitoring system</a:t>
              </a:r>
            </a:p>
            <a:p>
              <a:pPr algn="ctr"/>
              <a:r>
                <a:rPr lang="en-US" altLang="zh-CN" sz="2000" b="1"/>
                <a:t>(Surveillance system)</a:t>
              </a:r>
            </a:p>
            <a:p>
              <a:pPr algn="ctr"/>
              <a:endParaRPr lang="zh-CN" altLang="en-US" sz="2000" b="1"/>
            </a:p>
          </p:txBody>
        </p:sp>
        <p:sp>
          <p:nvSpPr>
            <p:cNvPr id="46100" name="Line 17"/>
            <p:cNvSpPr>
              <a:spLocks noChangeShapeType="1"/>
            </p:cNvSpPr>
            <p:nvPr/>
          </p:nvSpPr>
          <p:spPr bwMode="auto">
            <a:xfrm>
              <a:off x="2472" y="1616"/>
              <a:ext cx="1361" cy="0"/>
            </a:xfrm>
            <a:prstGeom prst="line">
              <a:avLst/>
            </a:prstGeom>
            <a:noFill/>
            <a:ln w="28575">
              <a:solidFill>
                <a:schemeClr val="tx1"/>
              </a:solidFill>
              <a:round/>
              <a:headEnd/>
              <a:tailEnd/>
            </a:ln>
          </p:spPr>
          <p:txBody>
            <a:bodyPr/>
            <a:lstStyle/>
            <a:p>
              <a:endParaRPr lang="zh-CN" altLang="en-US"/>
            </a:p>
          </p:txBody>
        </p:sp>
      </p:grpSp>
      <p:sp>
        <p:nvSpPr>
          <p:cNvPr id="46084" name="Rectangle 25"/>
          <p:cNvSpPr>
            <a:spLocks noChangeArrowheads="1"/>
          </p:cNvSpPr>
          <p:nvPr/>
        </p:nvSpPr>
        <p:spPr bwMode="auto">
          <a:xfrm>
            <a:off x="4213225" y="5445125"/>
            <a:ext cx="2230438" cy="865188"/>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控制理论</a:t>
            </a:r>
            <a:endParaRPr lang="en-US" altLang="zh-CN" b="1"/>
          </a:p>
          <a:p>
            <a:pPr algn="ctr"/>
            <a:r>
              <a:rPr lang="en-US" altLang="zh-CN" b="1"/>
              <a:t>Theory of Control</a:t>
            </a:r>
          </a:p>
          <a:p>
            <a:pPr algn="ctr"/>
            <a:r>
              <a:rPr lang="en-US" altLang="zh-CN" b="1"/>
              <a:t>(Cybernetics)</a:t>
            </a:r>
            <a:endParaRPr lang="zh-CN" altLang="en-US" b="1"/>
          </a:p>
        </p:txBody>
      </p:sp>
      <p:sp>
        <p:nvSpPr>
          <p:cNvPr id="46085" name="Rectangle 26"/>
          <p:cNvSpPr>
            <a:spLocks noChangeArrowheads="1"/>
          </p:cNvSpPr>
          <p:nvPr/>
        </p:nvSpPr>
        <p:spPr bwMode="auto">
          <a:xfrm>
            <a:off x="6443663" y="5445125"/>
            <a:ext cx="2700337" cy="865188"/>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控制装置</a:t>
            </a:r>
            <a:endParaRPr lang="en-US" altLang="zh-CN" b="1"/>
          </a:p>
          <a:p>
            <a:pPr algn="ctr"/>
            <a:r>
              <a:rPr lang="en-US" altLang="zh-CN" b="1"/>
              <a:t>Instrument for control</a:t>
            </a:r>
            <a:endParaRPr lang="zh-CN" altLang="en-US" b="1"/>
          </a:p>
        </p:txBody>
      </p:sp>
      <p:sp>
        <p:nvSpPr>
          <p:cNvPr id="46086" name="Oval 27"/>
          <p:cNvSpPr>
            <a:spLocks noChangeArrowheads="1"/>
          </p:cNvSpPr>
          <p:nvPr/>
        </p:nvSpPr>
        <p:spPr bwMode="auto">
          <a:xfrm>
            <a:off x="5148263" y="4221163"/>
            <a:ext cx="2736850" cy="1223962"/>
          </a:xfrm>
          <a:prstGeom prst="ellipse">
            <a:avLst/>
          </a:prstGeom>
          <a:solidFill>
            <a:schemeClr val="accent1"/>
          </a:solidFill>
          <a:ln w="9525" algn="ctr">
            <a:solidFill>
              <a:schemeClr val="tx1"/>
            </a:solidFill>
            <a:round/>
            <a:headEnd/>
            <a:tailEnd/>
          </a:ln>
        </p:spPr>
        <p:txBody>
          <a:bodyPr wrap="none" anchor="ctr"/>
          <a:lstStyle/>
          <a:p>
            <a:pPr algn="ctr"/>
            <a:r>
              <a:rPr lang="zh-CN" altLang="en-US" b="1"/>
              <a:t>自动化系统</a:t>
            </a:r>
            <a:endParaRPr lang="en-US" altLang="zh-CN" b="1"/>
          </a:p>
          <a:p>
            <a:pPr algn="ctr"/>
            <a:r>
              <a:rPr lang="en-US" altLang="zh-CN" b="1"/>
              <a:t>Automatic System</a:t>
            </a:r>
            <a:endParaRPr lang="zh-CN" altLang="en-US" b="1"/>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2268538" y="1916113"/>
            <a:ext cx="4264025" cy="4392612"/>
          </a:xfrm>
          <a:prstGeom prst="rect">
            <a:avLst/>
          </a:prstGeom>
          <a:noFill/>
          <a:ln w="9525">
            <a:noFill/>
            <a:miter lim="800000"/>
            <a:headEnd/>
            <a:tailEnd/>
          </a:ln>
        </p:spPr>
      </p:pic>
      <p:sp>
        <p:nvSpPr>
          <p:cNvPr id="48131" name="Rectangle 3"/>
          <p:cNvSpPr>
            <a:spLocks noGrp="1" noChangeArrowheads="1"/>
          </p:cNvSpPr>
          <p:nvPr>
            <p:ph type="title"/>
          </p:nvPr>
        </p:nvSpPr>
        <p:spPr>
          <a:noFill/>
          <a:ln>
            <a:solidFill>
              <a:schemeClr val="accent2"/>
            </a:solidFill>
          </a:ln>
        </p:spPr>
        <p:txBody>
          <a:bodyPr/>
          <a:lstStyle/>
          <a:p>
            <a:pPr eaLnBrk="1" hangingPunct="1"/>
            <a:r>
              <a:rPr lang="zh-CN" altLang="en-US" smtClean="0"/>
              <a:t>简单控制系统的组成</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2411413" y="1844675"/>
            <a:ext cx="4262437" cy="4392613"/>
          </a:xfrm>
          <a:prstGeom prst="rect">
            <a:avLst/>
          </a:prstGeom>
          <a:noFill/>
          <a:ln w="9525">
            <a:noFill/>
            <a:miter lim="800000"/>
            <a:headEnd/>
            <a:tailEnd/>
          </a:ln>
        </p:spPr>
      </p:pic>
      <p:sp>
        <p:nvSpPr>
          <p:cNvPr id="49155" name="Rectangle 3"/>
          <p:cNvSpPr>
            <a:spLocks noGrp="1" noChangeArrowheads="1"/>
          </p:cNvSpPr>
          <p:nvPr>
            <p:ph type="title"/>
          </p:nvPr>
        </p:nvSpPr>
        <p:spPr>
          <a:noFill/>
          <a:ln>
            <a:solidFill>
              <a:schemeClr val="accent2"/>
            </a:solidFill>
          </a:ln>
        </p:spPr>
        <p:txBody>
          <a:bodyPr/>
          <a:lstStyle/>
          <a:p>
            <a:pPr eaLnBrk="1" hangingPunct="1"/>
            <a:r>
              <a:rPr lang="zh-CN" altLang="en-US" smtClean="0"/>
              <a:t>简单控制系统的组成</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2555875" y="1916113"/>
            <a:ext cx="4078288" cy="4176712"/>
          </a:xfrm>
          <a:prstGeom prst="rect">
            <a:avLst/>
          </a:prstGeom>
          <a:noFill/>
          <a:ln w="9525">
            <a:noFill/>
            <a:miter lim="800000"/>
            <a:headEnd/>
            <a:tailEnd/>
          </a:ln>
        </p:spPr>
      </p:pic>
      <p:sp>
        <p:nvSpPr>
          <p:cNvPr id="50179" name="Rectangle 3"/>
          <p:cNvSpPr>
            <a:spLocks noGrp="1" noChangeArrowheads="1"/>
          </p:cNvSpPr>
          <p:nvPr>
            <p:ph type="title"/>
          </p:nvPr>
        </p:nvSpPr>
        <p:spPr>
          <a:noFill/>
          <a:ln>
            <a:solidFill>
              <a:schemeClr val="accent2"/>
            </a:solidFill>
          </a:ln>
        </p:spPr>
        <p:txBody>
          <a:bodyPr/>
          <a:lstStyle/>
          <a:p>
            <a:pPr eaLnBrk="1" hangingPunct="1"/>
            <a:r>
              <a:rPr lang="zh-CN" altLang="en-US" smtClean="0"/>
              <a:t>简单控制系统的组成</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39750" y="765175"/>
            <a:ext cx="8604250" cy="519113"/>
          </a:xfrm>
          <a:prstGeom prst="rect">
            <a:avLst/>
          </a:prstGeom>
          <a:noFill/>
          <a:ln w="9525">
            <a:noFill/>
            <a:miter lim="800000"/>
            <a:headEnd/>
            <a:tailEnd/>
          </a:ln>
        </p:spPr>
        <p:txBody>
          <a:bodyPr>
            <a:spAutoFit/>
          </a:bodyPr>
          <a:lstStyle/>
          <a:p>
            <a:pPr>
              <a:spcBef>
                <a:spcPct val="50000"/>
              </a:spcBef>
            </a:pPr>
            <a:r>
              <a:rPr lang="zh-CN" altLang="en-US" sz="2800">
                <a:latin typeface="黑体" pitchFamily="2" charset="-122"/>
                <a:ea typeface="黑体" pitchFamily="2" charset="-122"/>
              </a:rPr>
              <a:t>公元</a:t>
            </a:r>
            <a:r>
              <a:rPr lang="en-US" altLang="zh-CN" sz="2800">
                <a:latin typeface="黑体" pitchFamily="2" charset="-122"/>
                <a:ea typeface="黑体" pitchFamily="2" charset="-122"/>
              </a:rPr>
              <a:t>132</a:t>
            </a:r>
            <a:r>
              <a:rPr lang="zh-CN" altLang="en-US" sz="2800">
                <a:latin typeface="黑体" pitchFamily="2" charset="-122"/>
                <a:ea typeface="黑体" pitchFamily="2" charset="-122"/>
              </a:rPr>
              <a:t>年张衡研制出自动测量地震的候风地动仪</a:t>
            </a:r>
          </a:p>
        </p:txBody>
      </p:sp>
      <p:pic>
        <p:nvPicPr>
          <p:cNvPr id="21507" name="Picture 3" descr="Didong"/>
          <p:cNvPicPr>
            <a:picLocks noChangeAspect="1" noChangeArrowheads="1"/>
          </p:cNvPicPr>
          <p:nvPr/>
        </p:nvPicPr>
        <p:blipFill>
          <a:blip r:embed="rId2" cstate="print"/>
          <a:srcRect/>
          <a:stretch>
            <a:fillRect/>
          </a:stretch>
        </p:blipFill>
        <p:spPr bwMode="auto">
          <a:xfrm>
            <a:off x="2195513" y="1484313"/>
            <a:ext cx="4379912" cy="453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noFill/>
          <a:ln>
            <a:solidFill>
              <a:schemeClr val="accent2"/>
            </a:solidFill>
          </a:ln>
        </p:spPr>
        <p:txBody>
          <a:bodyPr/>
          <a:lstStyle/>
          <a:p>
            <a:pPr eaLnBrk="1" hangingPunct="1"/>
            <a:r>
              <a:rPr lang="zh-CN" altLang="en-US" smtClean="0"/>
              <a:t>简单控制系统的组成</a:t>
            </a:r>
          </a:p>
        </p:txBody>
      </p:sp>
      <p:pic>
        <p:nvPicPr>
          <p:cNvPr id="51203" name="Picture 3"/>
          <p:cNvPicPr>
            <a:picLocks noChangeAspect="1" noChangeArrowheads="1"/>
          </p:cNvPicPr>
          <p:nvPr/>
        </p:nvPicPr>
        <p:blipFill>
          <a:blip r:embed="rId2" cstate="print"/>
          <a:srcRect/>
          <a:stretch>
            <a:fillRect/>
          </a:stretch>
        </p:blipFill>
        <p:spPr bwMode="auto">
          <a:xfrm>
            <a:off x="2339975" y="2492375"/>
            <a:ext cx="3960813" cy="3924300"/>
          </a:xfrm>
          <a:prstGeom prst="rect">
            <a:avLst/>
          </a:prstGeom>
          <a:noFill/>
          <a:ln w="9525">
            <a:noFill/>
            <a:miter lim="800000"/>
            <a:headEnd/>
            <a:tailEnd/>
          </a:ln>
        </p:spPr>
      </p:pic>
      <p:sp>
        <p:nvSpPr>
          <p:cNvPr id="51204" name="Text Box 4"/>
          <p:cNvSpPr txBox="1">
            <a:spLocks noChangeArrowheads="1"/>
          </p:cNvSpPr>
          <p:nvPr/>
        </p:nvSpPr>
        <p:spPr bwMode="auto">
          <a:xfrm>
            <a:off x="3732213" y="1993900"/>
            <a:ext cx="869950" cy="366713"/>
          </a:xfrm>
          <a:prstGeom prst="rect">
            <a:avLst/>
          </a:prstGeom>
          <a:noFill/>
          <a:ln w="9525" algn="ctr">
            <a:noFill/>
            <a:miter lim="800000"/>
            <a:headEnd/>
            <a:tailEnd/>
          </a:ln>
        </p:spPr>
        <p:txBody>
          <a:bodyPr wrap="none">
            <a:spAutoFit/>
          </a:bodyPr>
          <a:lstStyle/>
          <a:p>
            <a:pPr algn="ctr"/>
            <a:r>
              <a:rPr lang="zh-CN" altLang="en-US" b="1">
                <a:solidFill>
                  <a:srgbClr val="0000FF"/>
                </a:solidFill>
              </a:rPr>
              <a:t>执行器</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aphicFrame>
        <p:nvGraphicFramePr>
          <p:cNvPr id="8194" name="Object 3"/>
          <p:cNvGraphicFramePr>
            <a:graphicFrameLocks noChangeAspect="1"/>
          </p:cNvGraphicFramePr>
          <p:nvPr/>
        </p:nvGraphicFramePr>
        <p:xfrm>
          <a:off x="1752600" y="457200"/>
          <a:ext cx="7162800" cy="4605338"/>
        </p:xfrm>
        <a:graphic>
          <a:graphicData uri="http://schemas.openxmlformats.org/presentationml/2006/ole">
            <p:oleObj spid="_x0000_s8194" name="位图图像" r:id="rId4" imgW="6458852" imgH="4153480" progId="PBrush">
              <p:embed/>
            </p:oleObj>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a:ln>
            <a:solidFill>
              <a:schemeClr val="accent2"/>
            </a:solidFill>
          </a:ln>
        </p:spPr>
        <p:txBody>
          <a:bodyPr/>
          <a:lstStyle/>
          <a:p>
            <a:pPr eaLnBrk="1" hangingPunct="1"/>
            <a:r>
              <a:rPr lang="zh-CN" altLang="en-US" smtClean="0"/>
              <a:t>控制系统的实物组成</a:t>
            </a:r>
          </a:p>
        </p:txBody>
      </p:sp>
      <p:grpSp>
        <p:nvGrpSpPr>
          <p:cNvPr id="53251" name="Group 3"/>
          <p:cNvGrpSpPr>
            <a:grpSpLocks/>
          </p:cNvGrpSpPr>
          <p:nvPr/>
        </p:nvGrpSpPr>
        <p:grpSpPr bwMode="auto">
          <a:xfrm>
            <a:off x="34925" y="1844675"/>
            <a:ext cx="7561263" cy="2952750"/>
            <a:chOff x="22" y="1091"/>
            <a:chExt cx="5916" cy="2838"/>
          </a:xfrm>
        </p:grpSpPr>
        <p:sp>
          <p:nvSpPr>
            <p:cNvPr id="53255" name="Rectangle 4"/>
            <p:cNvSpPr>
              <a:spLocks noChangeArrowheads="1"/>
            </p:cNvSpPr>
            <p:nvPr/>
          </p:nvSpPr>
          <p:spPr bwMode="auto">
            <a:xfrm>
              <a:off x="1156" y="1389"/>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控制装置</a:t>
              </a:r>
              <a:endParaRPr lang="en-US" altLang="zh-CN" sz="2000" b="1"/>
            </a:p>
            <a:p>
              <a:pPr algn="ctr"/>
              <a:r>
                <a:rPr lang="en-US" altLang="zh-CN" sz="2000" b="1"/>
                <a:t>controller</a:t>
              </a:r>
              <a:endParaRPr lang="zh-CN" altLang="en-US" sz="2000" b="1"/>
            </a:p>
          </p:txBody>
        </p:sp>
        <p:sp>
          <p:nvSpPr>
            <p:cNvPr id="53256" name="Rectangle 5"/>
            <p:cNvSpPr>
              <a:spLocks noChangeArrowheads="1"/>
            </p:cNvSpPr>
            <p:nvPr/>
          </p:nvSpPr>
          <p:spPr bwMode="auto">
            <a:xfrm>
              <a:off x="340"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传感器</a:t>
              </a:r>
              <a:endParaRPr lang="en-US" altLang="zh-CN" sz="2000" b="1"/>
            </a:p>
            <a:p>
              <a:pPr algn="ctr"/>
              <a:r>
                <a:rPr lang="en-US" altLang="zh-CN" sz="2000" b="1"/>
                <a:t>sensor</a:t>
              </a:r>
              <a:endParaRPr lang="zh-CN" altLang="en-US" sz="2000" b="1"/>
            </a:p>
          </p:txBody>
        </p:sp>
        <p:sp>
          <p:nvSpPr>
            <p:cNvPr id="53257" name="Rectangle 6"/>
            <p:cNvSpPr>
              <a:spLocks noChangeArrowheads="1"/>
            </p:cNvSpPr>
            <p:nvPr/>
          </p:nvSpPr>
          <p:spPr bwMode="auto">
            <a:xfrm>
              <a:off x="2109"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执行机构</a:t>
              </a:r>
              <a:endParaRPr lang="en-US" altLang="zh-CN" sz="2000" b="1"/>
            </a:p>
            <a:p>
              <a:pPr algn="ctr"/>
              <a:r>
                <a:rPr lang="en-US" altLang="zh-CN" sz="2000" b="1"/>
                <a:t>actuator</a:t>
              </a:r>
              <a:endParaRPr lang="zh-CN" altLang="en-US" sz="2000" b="1"/>
            </a:p>
          </p:txBody>
        </p:sp>
        <p:sp>
          <p:nvSpPr>
            <p:cNvPr id="53258" name="Rectangle 7"/>
            <p:cNvSpPr>
              <a:spLocks noChangeArrowheads="1"/>
            </p:cNvSpPr>
            <p:nvPr/>
          </p:nvSpPr>
          <p:spPr bwMode="auto">
            <a:xfrm>
              <a:off x="748" y="3158"/>
              <a:ext cx="2404"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控制对象及控制过程</a:t>
              </a:r>
              <a:endParaRPr lang="en-US" altLang="zh-CN" sz="2000" b="1"/>
            </a:p>
            <a:p>
              <a:pPr algn="ctr"/>
              <a:r>
                <a:rPr lang="en-US" altLang="zh-CN" sz="2000" b="1"/>
                <a:t>Plant or process</a:t>
              </a:r>
              <a:endParaRPr lang="zh-CN" altLang="en-US" sz="2000" b="1"/>
            </a:p>
          </p:txBody>
        </p:sp>
        <p:sp>
          <p:nvSpPr>
            <p:cNvPr id="53259" name="Line 8"/>
            <p:cNvSpPr>
              <a:spLocks noChangeShapeType="1"/>
            </p:cNvSpPr>
            <p:nvPr/>
          </p:nvSpPr>
          <p:spPr bwMode="auto">
            <a:xfrm flipV="1">
              <a:off x="1293" y="1979"/>
              <a:ext cx="0" cy="362"/>
            </a:xfrm>
            <a:prstGeom prst="line">
              <a:avLst/>
            </a:prstGeom>
            <a:noFill/>
            <a:ln w="28575">
              <a:solidFill>
                <a:schemeClr val="tx1"/>
              </a:solidFill>
              <a:round/>
              <a:headEnd/>
              <a:tailEnd/>
            </a:ln>
          </p:spPr>
          <p:txBody>
            <a:bodyPr wrap="none" anchor="ctr"/>
            <a:lstStyle/>
            <a:p>
              <a:endParaRPr lang="zh-CN" altLang="en-US"/>
            </a:p>
          </p:txBody>
        </p:sp>
        <p:sp>
          <p:nvSpPr>
            <p:cNvPr id="53260" name="Line 9"/>
            <p:cNvSpPr>
              <a:spLocks noChangeShapeType="1"/>
            </p:cNvSpPr>
            <p:nvPr/>
          </p:nvSpPr>
          <p:spPr bwMode="auto">
            <a:xfrm flipV="1">
              <a:off x="2245" y="1979"/>
              <a:ext cx="0" cy="362"/>
            </a:xfrm>
            <a:prstGeom prst="line">
              <a:avLst/>
            </a:prstGeom>
            <a:noFill/>
            <a:ln w="28575">
              <a:solidFill>
                <a:schemeClr val="tx1"/>
              </a:solidFill>
              <a:round/>
              <a:headEnd/>
              <a:tailEnd/>
            </a:ln>
          </p:spPr>
          <p:txBody>
            <a:bodyPr wrap="none" anchor="ctr"/>
            <a:lstStyle/>
            <a:p>
              <a:endParaRPr lang="zh-CN" altLang="en-US"/>
            </a:p>
          </p:txBody>
        </p:sp>
        <p:sp>
          <p:nvSpPr>
            <p:cNvPr id="53261" name="Line 10"/>
            <p:cNvSpPr>
              <a:spLocks noChangeShapeType="1"/>
            </p:cNvSpPr>
            <p:nvPr/>
          </p:nvSpPr>
          <p:spPr bwMode="auto">
            <a:xfrm flipV="1">
              <a:off x="1156" y="2931"/>
              <a:ext cx="0" cy="227"/>
            </a:xfrm>
            <a:prstGeom prst="line">
              <a:avLst/>
            </a:prstGeom>
            <a:noFill/>
            <a:ln w="28575">
              <a:solidFill>
                <a:schemeClr val="tx1"/>
              </a:solidFill>
              <a:round/>
              <a:headEnd/>
              <a:tailEnd/>
            </a:ln>
          </p:spPr>
          <p:txBody>
            <a:bodyPr wrap="none" anchor="ctr"/>
            <a:lstStyle/>
            <a:p>
              <a:endParaRPr lang="zh-CN" altLang="en-US"/>
            </a:p>
          </p:txBody>
        </p:sp>
        <p:sp>
          <p:nvSpPr>
            <p:cNvPr id="53262" name="Line 11"/>
            <p:cNvSpPr>
              <a:spLocks noChangeShapeType="1"/>
            </p:cNvSpPr>
            <p:nvPr/>
          </p:nvSpPr>
          <p:spPr bwMode="auto">
            <a:xfrm>
              <a:off x="2290" y="2931"/>
              <a:ext cx="0" cy="227"/>
            </a:xfrm>
            <a:prstGeom prst="line">
              <a:avLst/>
            </a:prstGeom>
            <a:noFill/>
            <a:ln w="28575">
              <a:solidFill>
                <a:schemeClr val="tx1"/>
              </a:solidFill>
              <a:round/>
              <a:headEnd/>
              <a:tailEnd/>
            </a:ln>
          </p:spPr>
          <p:txBody>
            <a:bodyPr wrap="none" anchor="ctr"/>
            <a:lstStyle/>
            <a:p>
              <a:endParaRPr lang="zh-CN" altLang="en-US"/>
            </a:p>
          </p:txBody>
        </p:sp>
        <p:sp>
          <p:nvSpPr>
            <p:cNvPr id="53263" name="Line 12"/>
            <p:cNvSpPr>
              <a:spLocks noChangeShapeType="1"/>
            </p:cNvSpPr>
            <p:nvPr/>
          </p:nvSpPr>
          <p:spPr bwMode="auto">
            <a:xfrm>
              <a:off x="22" y="1298"/>
              <a:ext cx="0" cy="2631"/>
            </a:xfrm>
            <a:prstGeom prst="line">
              <a:avLst/>
            </a:prstGeom>
            <a:noFill/>
            <a:ln w="9525">
              <a:solidFill>
                <a:schemeClr val="tx1"/>
              </a:solidFill>
              <a:prstDash val="dash"/>
              <a:round/>
              <a:headEnd/>
              <a:tailEnd/>
            </a:ln>
          </p:spPr>
          <p:txBody>
            <a:bodyPr/>
            <a:lstStyle/>
            <a:p>
              <a:endParaRPr lang="zh-CN" altLang="en-US"/>
            </a:p>
          </p:txBody>
        </p:sp>
        <p:sp>
          <p:nvSpPr>
            <p:cNvPr id="53264" name="Line 13"/>
            <p:cNvSpPr>
              <a:spLocks noChangeShapeType="1"/>
            </p:cNvSpPr>
            <p:nvPr/>
          </p:nvSpPr>
          <p:spPr bwMode="auto">
            <a:xfrm>
              <a:off x="22" y="1298"/>
              <a:ext cx="3584" cy="0"/>
            </a:xfrm>
            <a:prstGeom prst="line">
              <a:avLst/>
            </a:prstGeom>
            <a:noFill/>
            <a:ln w="9525">
              <a:solidFill>
                <a:schemeClr val="tx1"/>
              </a:solidFill>
              <a:prstDash val="dash"/>
              <a:round/>
              <a:headEnd/>
              <a:tailEnd/>
            </a:ln>
          </p:spPr>
          <p:txBody>
            <a:bodyPr/>
            <a:lstStyle/>
            <a:p>
              <a:endParaRPr lang="zh-CN" altLang="en-US"/>
            </a:p>
          </p:txBody>
        </p:sp>
        <p:sp>
          <p:nvSpPr>
            <p:cNvPr id="53265" name="Line 14"/>
            <p:cNvSpPr>
              <a:spLocks noChangeShapeType="1"/>
            </p:cNvSpPr>
            <p:nvPr/>
          </p:nvSpPr>
          <p:spPr bwMode="auto">
            <a:xfrm>
              <a:off x="22" y="3929"/>
              <a:ext cx="3584" cy="0"/>
            </a:xfrm>
            <a:prstGeom prst="line">
              <a:avLst/>
            </a:prstGeom>
            <a:noFill/>
            <a:ln w="9525">
              <a:solidFill>
                <a:schemeClr val="tx1"/>
              </a:solidFill>
              <a:prstDash val="dash"/>
              <a:round/>
              <a:headEnd/>
              <a:tailEnd/>
            </a:ln>
          </p:spPr>
          <p:txBody>
            <a:bodyPr/>
            <a:lstStyle/>
            <a:p>
              <a:endParaRPr lang="zh-CN" altLang="en-US"/>
            </a:p>
          </p:txBody>
        </p:sp>
        <p:sp>
          <p:nvSpPr>
            <p:cNvPr id="53266" name="Line 15"/>
            <p:cNvSpPr>
              <a:spLocks noChangeShapeType="1"/>
            </p:cNvSpPr>
            <p:nvPr/>
          </p:nvSpPr>
          <p:spPr bwMode="auto">
            <a:xfrm>
              <a:off x="3606" y="1298"/>
              <a:ext cx="0" cy="2631"/>
            </a:xfrm>
            <a:prstGeom prst="line">
              <a:avLst/>
            </a:prstGeom>
            <a:noFill/>
            <a:ln w="9525">
              <a:solidFill>
                <a:schemeClr val="tx1"/>
              </a:solidFill>
              <a:prstDash val="dash"/>
              <a:round/>
              <a:headEnd/>
              <a:tailEnd/>
            </a:ln>
          </p:spPr>
          <p:txBody>
            <a:bodyPr/>
            <a:lstStyle/>
            <a:p>
              <a:endParaRPr lang="zh-CN" altLang="en-US"/>
            </a:p>
          </p:txBody>
        </p:sp>
        <p:sp>
          <p:nvSpPr>
            <p:cNvPr id="53267" name="Rectangle 16"/>
            <p:cNvSpPr>
              <a:spLocks noChangeArrowheads="1"/>
            </p:cNvSpPr>
            <p:nvPr/>
          </p:nvSpPr>
          <p:spPr bwMode="auto">
            <a:xfrm>
              <a:off x="3833" y="1091"/>
              <a:ext cx="2105" cy="1038"/>
            </a:xfrm>
            <a:prstGeom prst="rect">
              <a:avLst/>
            </a:prstGeom>
            <a:solidFill>
              <a:schemeClr val="accent2"/>
            </a:solidFill>
            <a:ln w="9525" algn="ctr">
              <a:solidFill>
                <a:schemeClr val="tx1"/>
              </a:solidFill>
              <a:miter lim="800000"/>
              <a:headEnd/>
              <a:tailEnd/>
            </a:ln>
          </p:spPr>
          <p:txBody>
            <a:bodyPr wrap="none" anchor="ctr"/>
            <a:lstStyle/>
            <a:p>
              <a:pPr algn="ctr"/>
              <a:r>
                <a:rPr lang="zh-CN" altLang="en-US" sz="2000" b="1"/>
                <a:t>上位监控系统</a:t>
              </a:r>
              <a:endParaRPr lang="en-US" altLang="zh-CN" sz="2000" b="1"/>
            </a:p>
            <a:p>
              <a:pPr algn="ctr"/>
              <a:r>
                <a:rPr lang="en-US" altLang="zh-CN" sz="2000" b="1"/>
                <a:t>Monitoring system</a:t>
              </a:r>
            </a:p>
            <a:p>
              <a:pPr algn="ctr"/>
              <a:r>
                <a:rPr lang="en-US" altLang="zh-CN" sz="2000" b="1"/>
                <a:t>(Surveillance system)</a:t>
              </a:r>
            </a:p>
            <a:p>
              <a:pPr algn="ctr"/>
              <a:endParaRPr lang="zh-CN" altLang="en-US" sz="2000" b="1"/>
            </a:p>
          </p:txBody>
        </p:sp>
        <p:sp>
          <p:nvSpPr>
            <p:cNvPr id="53268" name="Line 17"/>
            <p:cNvSpPr>
              <a:spLocks noChangeShapeType="1"/>
            </p:cNvSpPr>
            <p:nvPr/>
          </p:nvSpPr>
          <p:spPr bwMode="auto">
            <a:xfrm>
              <a:off x="2472" y="1616"/>
              <a:ext cx="1361" cy="0"/>
            </a:xfrm>
            <a:prstGeom prst="line">
              <a:avLst/>
            </a:prstGeom>
            <a:noFill/>
            <a:ln w="28575">
              <a:solidFill>
                <a:schemeClr val="tx1"/>
              </a:solidFill>
              <a:round/>
              <a:headEnd/>
              <a:tailEnd/>
            </a:ln>
          </p:spPr>
          <p:txBody>
            <a:bodyPr/>
            <a:lstStyle/>
            <a:p>
              <a:endParaRPr lang="zh-CN" altLang="en-US"/>
            </a:p>
          </p:txBody>
        </p:sp>
      </p:grpSp>
      <p:sp>
        <p:nvSpPr>
          <p:cNvPr id="53252" name="Rectangle 25"/>
          <p:cNvSpPr>
            <a:spLocks noChangeArrowheads="1"/>
          </p:cNvSpPr>
          <p:nvPr/>
        </p:nvSpPr>
        <p:spPr bwMode="auto">
          <a:xfrm>
            <a:off x="4213225" y="5445125"/>
            <a:ext cx="2230438" cy="865188"/>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控制理论</a:t>
            </a:r>
            <a:endParaRPr lang="en-US" altLang="zh-CN" b="1"/>
          </a:p>
          <a:p>
            <a:pPr algn="ctr"/>
            <a:r>
              <a:rPr lang="en-US" altLang="zh-CN" b="1"/>
              <a:t>Theory of Control</a:t>
            </a:r>
          </a:p>
          <a:p>
            <a:pPr algn="ctr"/>
            <a:r>
              <a:rPr lang="en-US" altLang="zh-CN" b="1"/>
              <a:t>(Cybernetics)</a:t>
            </a:r>
            <a:endParaRPr lang="zh-CN" altLang="en-US" b="1"/>
          </a:p>
        </p:txBody>
      </p:sp>
      <p:sp>
        <p:nvSpPr>
          <p:cNvPr id="53253" name="Rectangle 26"/>
          <p:cNvSpPr>
            <a:spLocks noChangeArrowheads="1"/>
          </p:cNvSpPr>
          <p:nvPr/>
        </p:nvSpPr>
        <p:spPr bwMode="auto">
          <a:xfrm>
            <a:off x="6443663" y="5445125"/>
            <a:ext cx="2700337" cy="865188"/>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控制装置</a:t>
            </a:r>
            <a:endParaRPr lang="en-US" altLang="zh-CN" b="1"/>
          </a:p>
          <a:p>
            <a:pPr algn="ctr"/>
            <a:r>
              <a:rPr lang="en-US" altLang="zh-CN" b="1"/>
              <a:t>Instrument for control</a:t>
            </a:r>
            <a:endParaRPr lang="zh-CN" altLang="en-US" b="1"/>
          </a:p>
        </p:txBody>
      </p:sp>
      <p:sp>
        <p:nvSpPr>
          <p:cNvPr id="53254" name="Oval 27"/>
          <p:cNvSpPr>
            <a:spLocks noChangeArrowheads="1"/>
          </p:cNvSpPr>
          <p:nvPr/>
        </p:nvSpPr>
        <p:spPr bwMode="auto">
          <a:xfrm>
            <a:off x="5148263" y="4221163"/>
            <a:ext cx="2736850" cy="1223962"/>
          </a:xfrm>
          <a:prstGeom prst="ellipse">
            <a:avLst/>
          </a:prstGeom>
          <a:solidFill>
            <a:schemeClr val="accent1"/>
          </a:solidFill>
          <a:ln w="9525" algn="ctr">
            <a:solidFill>
              <a:schemeClr val="tx1"/>
            </a:solidFill>
            <a:round/>
            <a:headEnd/>
            <a:tailEnd/>
          </a:ln>
        </p:spPr>
        <p:txBody>
          <a:bodyPr wrap="none" anchor="ctr"/>
          <a:lstStyle/>
          <a:p>
            <a:pPr algn="ctr"/>
            <a:r>
              <a:rPr lang="zh-CN" altLang="en-US" b="1"/>
              <a:t>自动化系统</a:t>
            </a:r>
            <a:endParaRPr lang="en-US" altLang="zh-CN" b="1"/>
          </a:p>
          <a:p>
            <a:pPr algn="ctr"/>
            <a:r>
              <a:rPr lang="en-US" altLang="zh-CN" b="1"/>
              <a:t>Automatic System</a:t>
            </a:r>
            <a:endParaRPr lang="zh-CN" altLang="en-US" b="1"/>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5288" y="333375"/>
            <a:ext cx="8748712" cy="1200150"/>
          </a:xfrm>
        </p:spPr>
        <p:txBody>
          <a:bodyPr/>
          <a:lstStyle/>
          <a:p>
            <a:pPr eaLnBrk="1" hangingPunct="1"/>
            <a:r>
              <a:rPr lang="zh-CN" altLang="en-US" sz="4000" b="1" smtClean="0"/>
              <a:t>控制理论的发展</a:t>
            </a:r>
            <a:r>
              <a:rPr lang="zh-CN" altLang="en-US" sz="3200" b="1" smtClean="0"/>
              <a:t>（经典控制与现代控制）</a:t>
            </a:r>
            <a:r>
              <a:rPr lang="en-US" altLang="zh-CN" sz="3200" b="1" smtClean="0"/>
              <a:t/>
            </a:r>
            <a:br>
              <a:rPr lang="en-US" altLang="zh-CN" sz="3200" b="1" smtClean="0"/>
            </a:br>
            <a:r>
              <a:rPr lang="en-US" altLang="zh-CN" sz="3200" smtClean="0"/>
              <a:t> History and Development of Automatic Control theory (Classical &amp; Modern)</a:t>
            </a:r>
            <a:endParaRPr lang="zh-CN" altLang="en-US" sz="3200" smtClean="0"/>
          </a:p>
        </p:txBody>
      </p:sp>
      <p:sp>
        <p:nvSpPr>
          <p:cNvPr id="54275" name="Rectangle 3"/>
          <p:cNvSpPr>
            <a:spLocks noGrp="1" noChangeArrowheads="1"/>
          </p:cNvSpPr>
          <p:nvPr>
            <p:ph type="body" idx="1"/>
          </p:nvPr>
        </p:nvSpPr>
        <p:spPr>
          <a:xfrm>
            <a:off x="1182688" y="2017713"/>
            <a:ext cx="7772400" cy="2954337"/>
          </a:xfrm>
        </p:spPr>
        <p:txBody>
          <a:bodyPr/>
          <a:lstStyle/>
          <a:p>
            <a:pPr eaLnBrk="1" hangingPunct="1">
              <a:buFont typeface="Wingdings" pitchFamily="2" charset="2"/>
              <a:buNone/>
            </a:pPr>
            <a:endParaRPr lang="en-US" altLang="zh-CN" sz="2400" smtClean="0"/>
          </a:p>
          <a:p>
            <a:pPr eaLnBrk="1" hangingPunct="1"/>
            <a:r>
              <a:rPr lang="zh-CN" altLang="en-US" smtClean="0">
                <a:latin typeface="宋体" charset="-122"/>
              </a:rPr>
              <a:t>经典控制理论即古典控制理论</a:t>
            </a:r>
            <a:r>
              <a:rPr lang="en-US" altLang="zh-CN" smtClean="0">
                <a:latin typeface="宋体" charset="-122"/>
              </a:rPr>
              <a:t>,</a:t>
            </a:r>
            <a:r>
              <a:rPr lang="zh-CN" altLang="en-US" smtClean="0">
                <a:latin typeface="宋体" charset="-122"/>
              </a:rPr>
              <a:t>也称为自动控制理论。它的发展大致经历了以下几个过程：</a:t>
            </a:r>
          </a:p>
          <a:p>
            <a:pPr lvl="1" indent="-211138" eaLnBrk="1" hangingPunct="1"/>
            <a:r>
              <a:rPr lang="zh-CN" altLang="en-US" b="1" smtClean="0">
                <a:solidFill>
                  <a:srgbClr val="FFFF00"/>
                </a:solidFill>
                <a:latin typeface="华文新魏" pitchFamily="2" charset="-122"/>
                <a:ea typeface="方正舒体" pitchFamily="2" charset="-122"/>
                <a:hlinkClick r:id="rId2" action="ppaction://hlinksldjump"/>
              </a:rPr>
              <a:t>萌芽阶段</a:t>
            </a:r>
            <a:endParaRPr lang="zh-CN" altLang="en-US" b="1" smtClean="0">
              <a:solidFill>
                <a:srgbClr val="FFFF00"/>
              </a:solidFill>
              <a:latin typeface="华文新魏" pitchFamily="2" charset="-122"/>
              <a:ea typeface="方正舒体" pitchFamily="2" charset="-122"/>
            </a:endParaRPr>
          </a:p>
          <a:p>
            <a:pPr lvl="1" indent="-211138" eaLnBrk="1" hangingPunct="1"/>
            <a:r>
              <a:rPr lang="zh-CN" altLang="en-US" b="1" smtClean="0">
                <a:solidFill>
                  <a:srgbClr val="FFFF00"/>
                </a:solidFill>
                <a:ea typeface="方正舒体" pitchFamily="2" charset="-122"/>
                <a:hlinkClick r:id="rId3" action="ppaction://hlinksldjump"/>
              </a:rPr>
              <a:t>起步阶段</a:t>
            </a:r>
            <a:endParaRPr lang="zh-CN" altLang="en-US" b="1" smtClean="0">
              <a:solidFill>
                <a:srgbClr val="FFFF00"/>
              </a:solidFill>
              <a:ea typeface="方正舒体" pitchFamily="2" charset="-122"/>
            </a:endParaRPr>
          </a:p>
          <a:p>
            <a:pPr lvl="1" indent="-211138" eaLnBrk="1" hangingPunct="1"/>
            <a:r>
              <a:rPr lang="zh-CN" altLang="en-US" b="1" smtClean="0">
                <a:solidFill>
                  <a:srgbClr val="FFFF00"/>
                </a:solidFill>
                <a:latin typeface="华文新魏" pitchFamily="2" charset="-122"/>
                <a:ea typeface="方正舒体" pitchFamily="2" charset="-122"/>
                <a:hlinkClick r:id="rId4" action="ppaction://hlinksldjump"/>
              </a:rPr>
              <a:t>发展阶段</a:t>
            </a:r>
            <a:endParaRPr lang="zh-CN" altLang="en-US" b="1" smtClean="0">
              <a:solidFill>
                <a:srgbClr val="FFFF00"/>
              </a:solidFill>
              <a:latin typeface="华文新魏" pitchFamily="2" charset="-122"/>
              <a:ea typeface="方正舒体" pitchFamily="2" charset="-122"/>
            </a:endParaRPr>
          </a:p>
          <a:p>
            <a:pPr lvl="1" indent="-211138" eaLnBrk="1" hangingPunct="1"/>
            <a:r>
              <a:rPr lang="zh-CN" altLang="en-US" b="1" smtClean="0">
                <a:solidFill>
                  <a:srgbClr val="FFFF00"/>
                </a:solidFill>
                <a:ea typeface="方正舒体" pitchFamily="2" charset="-122"/>
                <a:hlinkClick r:id="rId5" action="ppaction://hlinksldjump"/>
              </a:rPr>
              <a:t>标志阶段</a:t>
            </a:r>
            <a:endParaRPr lang="zh-CN" altLang="en-US" b="1" smtClean="0">
              <a:solidFill>
                <a:srgbClr val="FFFF00"/>
              </a:solidFill>
              <a:ea typeface="方正舒体" pitchFamily="2"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1"/>
          </p:nvPr>
        </p:nvSpPr>
        <p:spPr>
          <a:xfrm>
            <a:off x="1042988" y="188913"/>
            <a:ext cx="7772400" cy="2124075"/>
          </a:xfrm>
        </p:spPr>
        <p:txBody>
          <a:bodyPr/>
          <a:lstStyle/>
          <a:p>
            <a:pPr lvl="1" indent="-211138" eaLnBrk="1" hangingPunct="1">
              <a:lnSpc>
                <a:spcPct val="90000"/>
              </a:lnSpc>
              <a:buFont typeface="Wingdings" pitchFamily="2" charset="2"/>
              <a:buNone/>
            </a:pPr>
            <a:r>
              <a:rPr lang="en-US" altLang="zh-CN" sz="3600" b="1" smtClean="0">
                <a:solidFill>
                  <a:schemeClr val="folHlink"/>
                </a:solidFill>
                <a:latin typeface="华文新魏" pitchFamily="2" charset="-122"/>
                <a:ea typeface="华文新魏" pitchFamily="2" charset="-122"/>
              </a:rPr>
              <a:t>1. </a:t>
            </a:r>
            <a:r>
              <a:rPr lang="zh-CN" altLang="en-US" sz="3600" b="1" smtClean="0">
                <a:solidFill>
                  <a:schemeClr val="folHlink"/>
                </a:solidFill>
                <a:latin typeface="华文新魏" pitchFamily="2" charset="-122"/>
                <a:ea typeface="华文新魏" pitchFamily="2" charset="-122"/>
              </a:rPr>
              <a:t>萌芽阶段</a:t>
            </a:r>
          </a:p>
          <a:p>
            <a:pPr eaLnBrk="1" hangingPunct="1">
              <a:lnSpc>
                <a:spcPct val="90000"/>
              </a:lnSpc>
            </a:pPr>
            <a:r>
              <a:rPr lang="zh-CN" altLang="en-US" sz="2400" b="1" smtClean="0">
                <a:solidFill>
                  <a:schemeClr val="folHlink"/>
                </a:solidFill>
              </a:rPr>
              <a:t>早在古代</a:t>
            </a:r>
            <a:r>
              <a:rPr lang="en-US" altLang="zh-CN" sz="2400" b="1" smtClean="0">
                <a:solidFill>
                  <a:schemeClr val="folHlink"/>
                </a:solidFill>
              </a:rPr>
              <a:t>,</a:t>
            </a:r>
            <a:r>
              <a:rPr lang="zh-CN" altLang="en-US" sz="2400" b="1" smtClean="0">
                <a:solidFill>
                  <a:schemeClr val="folHlink"/>
                </a:solidFill>
              </a:rPr>
              <a:t>劳动人民就凭借生产实践中积累的丰富经验和对反馈概念的直观认识</a:t>
            </a:r>
            <a:r>
              <a:rPr lang="en-US" altLang="zh-CN" sz="2400" b="1" smtClean="0">
                <a:solidFill>
                  <a:schemeClr val="folHlink"/>
                </a:solidFill>
              </a:rPr>
              <a:t>,</a:t>
            </a:r>
            <a:r>
              <a:rPr lang="zh-CN" altLang="en-US" sz="2400" b="1" smtClean="0">
                <a:solidFill>
                  <a:schemeClr val="folHlink"/>
                </a:solidFill>
              </a:rPr>
              <a:t>发明了许多闪烁控制理论智慧火花的杰作。</a:t>
            </a:r>
          </a:p>
          <a:p>
            <a:pPr eaLnBrk="1" hangingPunct="1">
              <a:lnSpc>
                <a:spcPct val="90000"/>
              </a:lnSpc>
            </a:pPr>
            <a:r>
              <a:rPr lang="zh-CN" altLang="en-US" sz="2400" b="1" smtClean="0">
                <a:solidFill>
                  <a:schemeClr val="folHlink"/>
                </a:solidFill>
              </a:rPr>
              <a:t>如果要追朔自动控制技术的发展历史</a:t>
            </a:r>
            <a:r>
              <a:rPr lang="en-US" altLang="zh-CN" sz="2400" b="1" smtClean="0">
                <a:solidFill>
                  <a:schemeClr val="folHlink"/>
                </a:solidFill>
              </a:rPr>
              <a:t>,</a:t>
            </a:r>
            <a:r>
              <a:rPr lang="zh-CN" altLang="en-US" sz="2400" b="1" smtClean="0">
                <a:solidFill>
                  <a:schemeClr val="folHlink"/>
                </a:solidFill>
              </a:rPr>
              <a:t>早在两千年前中国就有了自动控制技术的萌芽。</a:t>
            </a:r>
          </a:p>
        </p:txBody>
      </p:sp>
      <p:grpSp>
        <p:nvGrpSpPr>
          <p:cNvPr id="55299" name="Group 6"/>
          <p:cNvGrpSpPr>
            <a:grpSpLocks/>
          </p:cNvGrpSpPr>
          <p:nvPr/>
        </p:nvGrpSpPr>
        <p:grpSpPr bwMode="auto">
          <a:xfrm>
            <a:off x="4356100" y="2708275"/>
            <a:ext cx="4103688" cy="3348038"/>
            <a:chOff x="3334" y="2296"/>
            <a:chExt cx="2222" cy="1718"/>
          </a:xfrm>
        </p:grpSpPr>
        <p:pic>
          <p:nvPicPr>
            <p:cNvPr id="55301" name="Picture 7" descr="20021018835087546">
              <a:hlinkClick r:id="rId2" action="ppaction://hlinksldjump"/>
            </p:cNvPr>
            <p:cNvPicPr>
              <a:picLocks noChangeAspect="1" noChangeArrowheads="1"/>
            </p:cNvPicPr>
            <p:nvPr/>
          </p:nvPicPr>
          <p:blipFill>
            <a:blip r:embed="rId3" cstate="print"/>
            <a:srcRect/>
            <a:stretch>
              <a:fillRect/>
            </a:stretch>
          </p:blipFill>
          <p:spPr bwMode="auto">
            <a:xfrm>
              <a:off x="3334" y="2296"/>
              <a:ext cx="2222" cy="1445"/>
            </a:xfrm>
            <a:prstGeom prst="rect">
              <a:avLst/>
            </a:prstGeom>
            <a:noFill/>
            <a:ln w="9525">
              <a:noFill/>
              <a:miter lim="800000"/>
              <a:headEnd/>
              <a:tailEnd/>
            </a:ln>
          </p:spPr>
        </p:pic>
        <p:sp>
          <p:nvSpPr>
            <p:cNvPr id="55302" name="Text Box 8">
              <a:hlinkClick r:id="rId2" action="ppaction://hlinksldjump"/>
            </p:cNvPr>
            <p:cNvSpPr txBox="1">
              <a:spLocks noChangeArrowheads="1"/>
            </p:cNvSpPr>
            <p:nvPr/>
          </p:nvSpPr>
          <p:spPr bwMode="auto">
            <a:xfrm>
              <a:off x="3334" y="3748"/>
              <a:ext cx="2222" cy="266"/>
            </a:xfrm>
            <a:prstGeom prst="rect">
              <a:avLst/>
            </a:prstGeom>
            <a:noFill/>
            <a:ln w="9525">
              <a:noFill/>
              <a:miter lim="800000"/>
              <a:headEnd/>
              <a:tailEnd/>
            </a:ln>
          </p:spPr>
          <p:txBody>
            <a:bodyPr>
              <a:spAutoFit/>
            </a:bodyPr>
            <a:lstStyle/>
            <a:p>
              <a:pPr algn="ctr">
                <a:spcBef>
                  <a:spcPct val="50000"/>
                </a:spcBef>
              </a:pPr>
              <a:r>
                <a:rPr lang="zh-CN" altLang="en-US" sz="2800">
                  <a:latin typeface="华文新魏" pitchFamily="2" charset="-122"/>
                  <a:ea typeface="华文新魏" pitchFamily="2" charset="-122"/>
                </a:rPr>
                <a:t>指南车</a:t>
              </a:r>
            </a:p>
          </p:txBody>
        </p:sp>
      </p:grpSp>
      <p:sp>
        <p:nvSpPr>
          <p:cNvPr id="55300" name="Rectangle 9"/>
          <p:cNvSpPr>
            <a:spLocks noChangeArrowheads="1"/>
          </p:cNvSpPr>
          <p:nvPr/>
        </p:nvSpPr>
        <p:spPr bwMode="auto">
          <a:xfrm>
            <a:off x="-323850" y="3284538"/>
            <a:ext cx="4679950" cy="2617787"/>
          </a:xfrm>
          <a:prstGeom prst="rect">
            <a:avLst/>
          </a:prstGeom>
          <a:noFill/>
          <a:ln w="9525">
            <a:noFill/>
            <a:miter lim="800000"/>
            <a:headEnd/>
            <a:tailEnd/>
          </a:ln>
        </p:spPr>
        <p:txBody>
          <a:bodyPr/>
          <a:lstStyle/>
          <a:p>
            <a:pPr marL="900113" lvl="1" indent="-368300">
              <a:spcBef>
                <a:spcPct val="20000"/>
              </a:spcBef>
              <a:buClr>
                <a:schemeClr val="hlink"/>
              </a:buClr>
              <a:buSzPct val="55000"/>
              <a:buFont typeface="Wingdings" pitchFamily="2" charset="2"/>
              <a:buChar char="n"/>
            </a:pPr>
            <a:r>
              <a:rPr lang="zh-CN" altLang="en-US" sz="2800"/>
              <a:t>例如</a:t>
            </a:r>
            <a:r>
              <a:rPr lang="en-US" altLang="zh-CN" sz="2800"/>
              <a:t>,</a:t>
            </a:r>
            <a:r>
              <a:rPr lang="zh-CN" altLang="en-US" sz="2800"/>
              <a:t>两千年前我国发明的</a:t>
            </a:r>
            <a:r>
              <a:rPr lang="zh-CN" altLang="en-US" sz="2800" b="1">
                <a:solidFill>
                  <a:schemeClr val="tx2"/>
                </a:solidFill>
              </a:rPr>
              <a:t>指南车</a:t>
            </a:r>
            <a:r>
              <a:rPr lang="en-US" altLang="zh-CN" sz="2800"/>
              <a:t>,</a:t>
            </a:r>
            <a:r>
              <a:rPr lang="zh-CN" altLang="en-US" sz="2800"/>
              <a:t>就是一种</a:t>
            </a:r>
            <a:r>
              <a:rPr lang="zh-CN" altLang="en-US" sz="2800" b="1"/>
              <a:t>开环</a:t>
            </a:r>
            <a:r>
              <a:rPr lang="zh-CN" altLang="en-US" sz="2800"/>
              <a:t>调节系统。</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a:xfrm>
            <a:off x="250825" y="2133600"/>
            <a:ext cx="4187825" cy="2435225"/>
          </a:xfrm>
        </p:spPr>
        <p:txBody>
          <a:bodyPr/>
          <a:lstStyle/>
          <a:p>
            <a:pPr lvl="1" indent="-211138" eaLnBrk="1" hangingPunct="1"/>
            <a:r>
              <a:rPr lang="zh-CN" altLang="en-US" smtClean="0"/>
              <a:t>再如</a:t>
            </a:r>
            <a:r>
              <a:rPr lang="en-US" altLang="zh-CN" smtClean="0"/>
              <a:t>,</a:t>
            </a:r>
            <a:r>
              <a:rPr lang="zh-CN" altLang="en-US" smtClean="0"/>
              <a:t>我国北宋时代</a:t>
            </a:r>
            <a:r>
              <a:rPr lang="en-US" altLang="zh-CN" smtClean="0"/>
              <a:t>(</a:t>
            </a:r>
            <a:r>
              <a:rPr lang="zh-CN" altLang="en-US" smtClean="0"/>
              <a:t>公元</a:t>
            </a:r>
            <a:r>
              <a:rPr lang="en-US" altLang="zh-CN" smtClean="0"/>
              <a:t>1086</a:t>
            </a:r>
            <a:r>
              <a:rPr lang="zh-CN" altLang="en-US" smtClean="0"/>
              <a:t>～</a:t>
            </a:r>
            <a:r>
              <a:rPr lang="en-US" altLang="zh-CN" smtClean="0"/>
              <a:t>1089</a:t>
            </a:r>
            <a:r>
              <a:rPr lang="zh-CN" altLang="en-US" smtClean="0"/>
              <a:t>年</a:t>
            </a:r>
            <a:r>
              <a:rPr lang="en-US" altLang="zh-CN" smtClean="0"/>
              <a:t>)</a:t>
            </a:r>
            <a:r>
              <a:rPr lang="zh-CN" altLang="en-US" smtClean="0"/>
              <a:t>苏颂和韩公廉利用天衡装置制造的水运仪象台</a:t>
            </a:r>
            <a:r>
              <a:rPr lang="en-US" altLang="zh-CN" smtClean="0"/>
              <a:t>,</a:t>
            </a:r>
            <a:r>
              <a:rPr lang="zh-CN" altLang="en-US" smtClean="0"/>
              <a:t>就是</a:t>
            </a:r>
            <a:r>
              <a:rPr lang="zh-CN" altLang="en-US" b="1" smtClean="0">
                <a:solidFill>
                  <a:schemeClr val="folHlink"/>
                </a:solidFill>
              </a:rPr>
              <a:t>一个按负反馈原理构成的闭环非线性自动控制系统</a:t>
            </a:r>
            <a:r>
              <a:rPr lang="en-US" altLang="zh-CN" b="1" smtClean="0">
                <a:solidFill>
                  <a:schemeClr val="folHlink"/>
                </a:solidFill>
              </a:rPr>
              <a:t>;</a:t>
            </a:r>
          </a:p>
        </p:txBody>
      </p:sp>
      <p:grpSp>
        <p:nvGrpSpPr>
          <p:cNvPr id="56323" name="Group 6"/>
          <p:cNvGrpSpPr>
            <a:grpSpLocks/>
          </p:cNvGrpSpPr>
          <p:nvPr/>
        </p:nvGrpSpPr>
        <p:grpSpPr bwMode="auto">
          <a:xfrm>
            <a:off x="4787900" y="1916113"/>
            <a:ext cx="3562350" cy="3959225"/>
            <a:chOff x="3358" y="482"/>
            <a:chExt cx="2244" cy="2494"/>
          </a:xfrm>
        </p:grpSpPr>
        <p:pic>
          <p:nvPicPr>
            <p:cNvPr id="56324" name="Picture 7" descr="tg0012as">
              <a:hlinkClick r:id="rId2" action="ppaction://hlinksldjump"/>
            </p:cNvPr>
            <p:cNvPicPr>
              <a:picLocks noChangeAspect="1" noChangeArrowheads="1"/>
            </p:cNvPicPr>
            <p:nvPr/>
          </p:nvPicPr>
          <p:blipFill>
            <a:blip r:embed="rId3" cstate="print"/>
            <a:srcRect/>
            <a:stretch>
              <a:fillRect/>
            </a:stretch>
          </p:blipFill>
          <p:spPr bwMode="auto">
            <a:xfrm>
              <a:off x="3358" y="482"/>
              <a:ext cx="1919" cy="2449"/>
            </a:xfrm>
            <a:prstGeom prst="rect">
              <a:avLst/>
            </a:prstGeom>
            <a:noFill/>
            <a:ln w="9525">
              <a:noFill/>
              <a:miter lim="800000"/>
              <a:headEnd/>
              <a:tailEnd/>
            </a:ln>
          </p:spPr>
        </p:pic>
        <p:sp>
          <p:nvSpPr>
            <p:cNvPr id="56325" name="Text Box 8">
              <a:hlinkClick r:id="rId2" action="ppaction://hlinksldjump"/>
            </p:cNvPr>
            <p:cNvSpPr txBox="1">
              <a:spLocks noChangeArrowheads="1"/>
            </p:cNvSpPr>
            <p:nvPr/>
          </p:nvSpPr>
          <p:spPr bwMode="auto">
            <a:xfrm>
              <a:off x="5284" y="527"/>
              <a:ext cx="318" cy="2449"/>
            </a:xfrm>
            <a:prstGeom prst="rect">
              <a:avLst/>
            </a:prstGeom>
            <a:noFill/>
            <a:ln w="9525">
              <a:noFill/>
              <a:miter lim="800000"/>
              <a:headEnd/>
              <a:tailEnd/>
            </a:ln>
          </p:spPr>
          <p:txBody>
            <a:bodyPr anchor="ctr"/>
            <a:lstStyle/>
            <a:p>
              <a:pPr>
                <a:spcBef>
                  <a:spcPct val="50000"/>
                </a:spcBef>
              </a:pPr>
              <a:r>
                <a:rPr lang="zh-CN" altLang="en-US" sz="2800" b="1">
                  <a:solidFill>
                    <a:schemeClr val="folHlink"/>
                  </a:solidFill>
                  <a:latin typeface="华文新魏" pitchFamily="2" charset="-122"/>
                  <a:ea typeface="华文新魏" pitchFamily="2" charset="-122"/>
                </a:rPr>
                <a:t>水运仪象台</a:t>
              </a:r>
            </a:p>
          </p:txBody>
        </p:sp>
      </p:gr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b="1" smtClean="0"/>
              <a:t>经典控制理论</a:t>
            </a:r>
            <a:r>
              <a:rPr lang="en-US" altLang="zh-CN" smtClean="0">
                <a:latin typeface="Arial" charset="0"/>
              </a:rPr>
              <a:t>—</a:t>
            </a:r>
            <a:r>
              <a:rPr lang="zh-CN" altLang="en-US" sz="4800" b="1" smtClean="0">
                <a:solidFill>
                  <a:schemeClr val="tx1"/>
                </a:solidFill>
                <a:latin typeface="华文新魏" pitchFamily="2" charset="-122"/>
                <a:ea typeface="华文新魏" pitchFamily="2" charset="-122"/>
              </a:rPr>
              <a:t>起步阶段</a:t>
            </a:r>
            <a:endParaRPr lang="zh-CN" altLang="en-US" smtClean="0">
              <a:solidFill>
                <a:schemeClr val="tx1"/>
              </a:solidFill>
            </a:endParaRPr>
          </a:p>
        </p:txBody>
      </p:sp>
      <p:sp>
        <p:nvSpPr>
          <p:cNvPr id="57347" name="Rectangle 5"/>
          <p:cNvSpPr>
            <a:spLocks noGrp="1" noChangeArrowheads="1"/>
          </p:cNvSpPr>
          <p:nvPr>
            <p:ph type="body" idx="1"/>
          </p:nvPr>
        </p:nvSpPr>
        <p:spPr>
          <a:xfrm>
            <a:off x="539750" y="2017713"/>
            <a:ext cx="8415338" cy="4043362"/>
          </a:xfrm>
        </p:spPr>
        <p:txBody>
          <a:bodyPr/>
          <a:lstStyle/>
          <a:p>
            <a:pPr lvl="1" eaLnBrk="1" hangingPunct="1">
              <a:buFont typeface="Wingdings" pitchFamily="2" charset="2"/>
              <a:buNone/>
            </a:pPr>
            <a:endParaRPr lang="en-US" altLang="zh-CN" sz="2000" b="1" smtClean="0">
              <a:solidFill>
                <a:srgbClr val="FFFF00"/>
              </a:solidFill>
              <a:latin typeface="华文新魏" pitchFamily="2" charset="-122"/>
              <a:ea typeface="华文新魏" pitchFamily="2" charset="-122"/>
            </a:endParaRPr>
          </a:p>
          <a:p>
            <a:pPr eaLnBrk="1" hangingPunct="1"/>
            <a:r>
              <a:rPr lang="zh-CN" altLang="en-US" sz="2800" b="1" smtClean="0"/>
              <a:t>随着科学技术与工业生产的发展</a:t>
            </a:r>
            <a:r>
              <a:rPr lang="en-US" altLang="zh-CN" sz="2800" b="1" smtClean="0"/>
              <a:t>,</a:t>
            </a:r>
            <a:r>
              <a:rPr lang="zh-CN" altLang="en-US" sz="2800" b="1" smtClean="0"/>
              <a:t>到十七、十八世纪</a:t>
            </a:r>
            <a:r>
              <a:rPr lang="en-US" altLang="zh-CN" sz="2800" b="1" smtClean="0"/>
              <a:t>,</a:t>
            </a:r>
            <a:r>
              <a:rPr lang="zh-CN" altLang="en-US" sz="2800" b="1" smtClean="0"/>
              <a:t>自动控制技术逐渐应用到现代工业中。</a:t>
            </a:r>
          </a:p>
          <a:p>
            <a:pPr eaLnBrk="1" hangingPunct="1"/>
            <a:endParaRPr lang="zh-CN" altLang="en-US" sz="2800" b="1" smtClean="0"/>
          </a:p>
          <a:p>
            <a:pPr lvl="1" eaLnBrk="1" hangingPunct="1"/>
            <a:r>
              <a:rPr lang="en-US" altLang="zh-CN" b="1" smtClean="0"/>
              <a:t>1681</a:t>
            </a:r>
            <a:r>
              <a:rPr lang="zh-CN" altLang="en-US" b="1" smtClean="0"/>
              <a:t>年法国物理学家、发明家巴本</a:t>
            </a:r>
            <a:r>
              <a:rPr lang="en-US" altLang="zh-CN" b="1" smtClean="0"/>
              <a:t>(D. Papin)</a:t>
            </a:r>
            <a:r>
              <a:rPr lang="zh-CN" altLang="en-US" b="1" smtClean="0"/>
              <a:t>发明了用做安全调节装置的锅炉压力调节器</a:t>
            </a:r>
            <a:r>
              <a:rPr lang="en-US" altLang="zh-CN" b="1" smtClean="0"/>
              <a:t>;</a:t>
            </a:r>
          </a:p>
          <a:p>
            <a:pPr lvl="1" eaLnBrk="1" hangingPunct="1"/>
            <a:r>
              <a:rPr lang="en-US" altLang="zh-CN" b="1" smtClean="0"/>
              <a:t>1765</a:t>
            </a:r>
            <a:r>
              <a:rPr lang="zh-CN" altLang="en-US" b="1" smtClean="0"/>
              <a:t>年俄国人普尔佐诺夫</a:t>
            </a:r>
            <a:r>
              <a:rPr lang="en-US" altLang="zh-CN" b="1" smtClean="0"/>
              <a:t>(I. Polzunov)</a:t>
            </a:r>
            <a:r>
              <a:rPr lang="zh-CN" altLang="en-US" b="1" smtClean="0"/>
              <a:t>发明了蒸汽锅炉水位调节器等；</a:t>
            </a:r>
          </a:p>
        </p:txBody>
      </p:sp>
      <p:sp>
        <p:nvSpPr>
          <p:cNvPr id="57348" name="AutoShape 7"/>
          <p:cNvSpPr>
            <a:spLocks noChangeArrowheads="1"/>
          </p:cNvSpPr>
          <p:nvPr/>
        </p:nvSpPr>
        <p:spPr bwMode="auto">
          <a:xfrm>
            <a:off x="1042988" y="5589588"/>
            <a:ext cx="1728787" cy="981075"/>
          </a:xfrm>
          <a:prstGeom prst="irregularSeal2">
            <a:avLst/>
          </a:prstGeom>
          <a:solidFill>
            <a:schemeClr val="accent1"/>
          </a:solidFill>
          <a:ln w="9525" algn="ctr">
            <a:solidFill>
              <a:schemeClr val="tx1"/>
            </a:solidFill>
            <a:miter lim="800000"/>
            <a:headEnd/>
            <a:tailEnd/>
          </a:ln>
        </p:spPr>
        <p:txBody>
          <a:bodyPr wrap="none" anchor="ctr"/>
          <a:lstStyle/>
          <a:p>
            <a:pPr algn="ctr"/>
            <a:r>
              <a:rPr lang="zh-CN" altLang="en-US" sz="2000" b="1"/>
              <a:t>课本</a:t>
            </a:r>
            <a:r>
              <a:rPr lang="en-US" altLang="zh-CN" sz="2000" b="1"/>
              <a:t>P4-5</a:t>
            </a:r>
          </a:p>
        </p:txBody>
      </p:sp>
      <p:sp>
        <p:nvSpPr>
          <p:cNvPr id="57349" name="矩形 4"/>
          <p:cNvSpPr>
            <a:spLocks noChangeArrowheads="1"/>
          </p:cNvSpPr>
          <p:nvPr/>
        </p:nvSpPr>
        <p:spPr bwMode="auto">
          <a:xfrm>
            <a:off x="3563938" y="5805488"/>
            <a:ext cx="3832225" cy="461962"/>
          </a:xfrm>
          <a:prstGeom prst="rect">
            <a:avLst/>
          </a:prstGeom>
          <a:solidFill>
            <a:schemeClr val="accent2"/>
          </a:solidFill>
          <a:ln w="9525">
            <a:noFill/>
            <a:miter lim="800000"/>
            <a:headEnd/>
            <a:tailEnd/>
          </a:ln>
        </p:spPr>
        <p:txBody>
          <a:bodyPr wrap="none">
            <a:spAutoFit/>
          </a:bodyPr>
          <a:lstStyle/>
          <a:p>
            <a:r>
              <a:rPr lang="en-US" altLang="zh-CN" sz="2400"/>
              <a:t>float regulator mechanism </a:t>
            </a:r>
            <a:endParaRPr lang="zh-CN" altLang="en-US" sz="240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5"/>
          <p:cNvSpPr>
            <a:spLocks noGrp="1" noChangeArrowheads="1"/>
          </p:cNvSpPr>
          <p:nvPr>
            <p:ph type="body" idx="1"/>
          </p:nvPr>
        </p:nvSpPr>
        <p:spPr>
          <a:xfrm>
            <a:off x="468313" y="2133600"/>
            <a:ext cx="5033962" cy="3889375"/>
          </a:xfrm>
        </p:spPr>
        <p:txBody>
          <a:bodyPr/>
          <a:lstStyle/>
          <a:p>
            <a:pPr lvl="1" eaLnBrk="1" hangingPunct="1"/>
            <a:r>
              <a:rPr lang="en-US" altLang="zh-CN" sz="2400" b="1" smtClean="0"/>
              <a:t>1788</a:t>
            </a:r>
            <a:r>
              <a:rPr lang="zh-CN" altLang="en-US" sz="2400" b="1" smtClean="0"/>
              <a:t>年</a:t>
            </a:r>
            <a:r>
              <a:rPr lang="en-US" altLang="zh-CN" sz="2400" b="1" smtClean="0"/>
              <a:t>,</a:t>
            </a:r>
            <a:r>
              <a:rPr lang="zh-CN" altLang="en-US" sz="2400" b="1" smtClean="0"/>
              <a:t>英国人瓦特</a:t>
            </a:r>
            <a:r>
              <a:rPr lang="en-US" altLang="zh-CN" sz="2400" b="1" smtClean="0"/>
              <a:t>(J. Watt)</a:t>
            </a:r>
            <a:r>
              <a:rPr lang="zh-CN" altLang="en-US" sz="2400" b="1" smtClean="0"/>
              <a:t>在他发明的</a:t>
            </a:r>
            <a:r>
              <a:rPr lang="zh-CN" altLang="en-US" sz="2400" b="1" smtClean="0">
                <a:solidFill>
                  <a:schemeClr val="tx2"/>
                </a:solidFill>
              </a:rPr>
              <a:t>蒸汽机上使用了离心调速器</a:t>
            </a:r>
            <a:r>
              <a:rPr lang="en-US" altLang="zh-CN" sz="2400" b="1" smtClean="0">
                <a:solidFill>
                  <a:schemeClr val="tx2"/>
                </a:solidFill>
              </a:rPr>
              <a:t>,</a:t>
            </a:r>
            <a:r>
              <a:rPr lang="zh-CN" altLang="en-US" sz="2400" b="1" smtClean="0">
                <a:solidFill>
                  <a:schemeClr val="tx2"/>
                </a:solidFill>
              </a:rPr>
              <a:t>解决了蒸汽机的速度控制问题</a:t>
            </a:r>
            <a:r>
              <a:rPr lang="en-US" altLang="zh-CN" sz="2400" b="1" smtClean="0">
                <a:solidFill>
                  <a:schemeClr val="tx2"/>
                </a:solidFill>
              </a:rPr>
              <a:t>,</a:t>
            </a:r>
            <a:r>
              <a:rPr lang="zh-CN" altLang="en-US" sz="2400" b="1" smtClean="0"/>
              <a:t>引起了人们对控制技术的重视。</a:t>
            </a:r>
          </a:p>
          <a:p>
            <a:pPr lvl="1" eaLnBrk="1" hangingPunct="1"/>
            <a:r>
              <a:rPr lang="zh-CN" altLang="en-US" sz="2400" b="1" smtClean="0"/>
              <a:t>以后人们曾经试图改善调速器的准确性</a:t>
            </a:r>
            <a:r>
              <a:rPr lang="en-US" altLang="zh-CN" sz="2400" b="1" smtClean="0"/>
              <a:t>,</a:t>
            </a:r>
            <a:r>
              <a:rPr lang="zh-CN" altLang="en-US" sz="2400" b="1" smtClean="0"/>
              <a:t>却常常导致系统产生振荡。</a:t>
            </a:r>
          </a:p>
          <a:p>
            <a:pPr lvl="1" eaLnBrk="1" hangingPunct="1"/>
            <a:r>
              <a:rPr lang="zh-CN" altLang="en-US" sz="2400" b="1" smtClean="0">
                <a:solidFill>
                  <a:schemeClr val="tx2"/>
                </a:solidFill>
              </a:rPr>
              <a:t>自动控制技术的逐步应用</a:t>
            </a:r>
            <a:r>
              <a:rPr lang="en-US" altLang="zh-CN" sz="2400" b="1" smtClean="0">
                <a:solidFill>
                  <a:schemeClr val="tx2"/>
                </a:solidFill>
              </a:rPr>
              <a:t>,</a:t>
            </a:r>
            <a:r>
              <a:rPr lang="zh-CN" altLang="en-US" sz="2400" b="1" smtClean="0">
                <a:solidFill>
                  <a:schemeClr val="tx2"/>
                </a:solidFill>
              </a:rPr>
              <a:t>加速了第一次工业革命的步伐。</a:t>
            </a:r>
          </a:p>
        </p:txBody>
      </p:sp>
      <p:grpSp>
        <p:nvGrpSpPr>
          <p:cNvPr id="58371" name="Group 6"/>
          <p:cNvGrpSpPr>
            <a:grpSpLocks/>
          </p:cNvGrpSpPr>
          <p:nvPr/>
        </p:nvGrpSpPr>
        <p:grpSpPr bwMode="auto">
          <a:xfrm>
            <a:off x="6084888" y="692150"/>
            <a:ext cx="2747962" cy="4264025"/>
            <a:chOff x="3833" y="436"/>
            <a:chExt cx="1731" cy="2686"/>
          </a:xfrm>
        </p:grpSpPr>
        <p:pic>
          <p:nvPicPr>
            <p:cNvPr id="58373" name="Picture 7" descr="wt">
              <a:hlinkClick r:id="rId2" action="ppaction://hlinksldjump"/>
            </p:cNvPr>
            <p:cNvPicPr>
              <a:picLocks noChangeAspect="1" noChangeArrowheads="1"/>
            </p:cNvPicPr>
            <p:nvPr/>
          </p:nvPicPr>
          <p:blipFill>
            <a:blip r:embed="rId3" cstate="print"/>
            <a:srcRect/>
            <a:stretch>
              <a:fillRect/>
            </a:stretch>
          </p:blipFill>
          <p:spPr bwMode="auto">
            <a:xfrm>
              <a:off x="3833" y="436"/>
              <a:ext cx="1731" cy="2359"/>
            </a:xfrm>
            <a:prstGeom prst="rect">
              <a:avLst/>
            </a:prstGeom>
            <a:noFill/>
            <a:ln w="9525">
              <a:noFill/>
              <a:miter lim="800000"/>
              <a:headEnd/>
              <a:tailEnd/>
            </a:ln>
          </p:spPr>
        </p:pic>
        <p:sp>
          <p:nvSpPr>
            <p:cNvPr id="58374" name="Text Box 8">
              <a:hlinkClick r:id="rId4" action="ppaction://hlinkpres?slideindex=1&amp;slidetitle="/>
            </p:cNvPr>
            <p:cNvSpPr txBox="1">
              <a:spLocks noChangeArrowheads="1"/>
            </p:cNvSpPr>
            <p:nvPr/>
          </p:nvSpPr>
          <p:spPr bwMode="auto">
            <a:xfrm>
              <a:off x="3833" y="2795"/>
              <a:ext cx="1723" cy="327"/>
            </a:xfrm>
            <a:prstGeom prst="rect">
              <a:avLst/>
            </a:prstGeom>
            <a:noFill/>
            <a:ln w="9525">
              <a:noFill/>
              <a:miter lim="800000"/>
              <a:headEnd/>
              <a:tailEnd/>
            </a:ln>
          </p:spPr>
          <p:txBody>
            <a:bodyPr>
              <a:spAutoFit/>
            </a:bodyPr>
            <a:lstStyle/>
            <a:p>
              <a:pPr algn="ctr">
                <a:spcBef>
                  <a:spcPct val="50000"/>
                </a:spcBef>
              </a:pPr>
              <a:r>
                <a:rPr lang="zh-CN" altLang="en-US" sz="2800" b="1">
                  <a:latin typeface="华文新魏" pitchFamily="2" charset="-122"/>
                  <a:ea typeface="华文新魏" pitchFamily="2" charset="-122"/>
                </a:rPr>
                <a:t>瓦特</a:t>
              </a:r>
            </a:p>
          </p:txBody>
        </p:sp>
      </p:grpSp>
      <p:sp>
        <p:nvSpPr>
          <p:cNvPr id="58372" name="矩形 5"/>
          <p:cNvSpPr>
            <a:spLocks noChangeArrowheads="1"/>
          </p:cNvSpPr>
          <p:nvPr/>
        </p:nvSpPr>
        <p:spPr bwMode="auto">
          <a:xfrm>
            <a:off x="2051050" y="1196975"/>
            <a:ext cx="2284413" cy="461963"/>
          </a:xfrm>
          <a:prstGeom prst="rect">
            <a:avLst/>
          </a:prstGeom>
          <a:solidFill>
            <a:schemeClr val="accent2"/>
          </a:solidFill>
          <a:ln w="9525">
            <a:noFill/>
            <a:miter lim="800000"/>
            <a:headEnd/>
            <a:tailEnd/>
          </a:ln>
        </p:spPr>
        <p:txBody>
          <a:bodyPr wrap="none">
            <a:spAutoFit/>
          </a:bodyPr>
          <a:lstStyle/>
          <a:p>
            <a:r>
              <a:rPr lang="en-US" altLang="zh-CN" sz="2400"/>
              <a:t>flyball governor</a:t>
            </a:r>
            <a:endParaRPr lang="zh-CN" altLang="en-US" sz="240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3"/>
          <p:cNvSpPr>
            <a:spLocks noGrp="1" noChangeArrowheads="1"/>
          </p:cNvSpPr>
          <p:nvPr>
            <p:ph type="body" sz="half" idx="1"/>
          </p:nvPr>
        </p:nvSpPr>
        <p:spPr>
          <a:xfrm>
            <a:off x="1907704" y="6165304"/>
            <a:ext cx="4573588" cy="311150"/>
          </a:xfrm>
        </p:spPr>
        <p:txBody>
          <a:bodyPr/>
          <a:lstStyle/>
          <a:p>
            <a:pPr algn="ctr" eaLnBrk="1" hangingPunct="1">
              <a:buFont typeface="Wingdings" pitchFamily="2" charset="2"/>
              <a:buNone/>
            </a:pPr>
            <a:r>
              <a:rPr lang="en-AU" altLang="zh-CN" sz="2800" dirty="0" smtClean="0"/>
              <a:t>Watt</a:t>
            </a:r>
            <a:r>
              <a:rPr lang="en-AU" altLang="zh-CN" sz="2800" dirty="0" smtClean="0">
                <a:latin typeface="Arial" charset="0"/>
              </a:rPr>
              <a:t>’</a:t>
            </a:r>
            <a:r>
              <a:rPr lang="en-AU" altLang="zh-CN" sz="2800" dirty="0" smtClean="0"/>
              <a:t>s fly ball governor</a:t>
            </a:r>
            <a:endParaRPr lang="en-US" altLang="zh-CN" sz="2800" dirty="0" smtClean="0"/>
          </a:p>
        </p:txBody>
      </p:sp>
      <p:pic>
        <p:nvPicPr>
          <p:cNvPr id="4" name="Picture 5" descr="01_05"/>
          <p:cNvPicPr>
            <a:picLocks noChangeAspect="1" noChangeArrowheads="1"/>
          </p:cNvPicPr>
          <p:nvPr/>
        </p:nvPicPr>
        <p:blipFill>
          <a:blip r:embed="rId2" cstate="print"/>
          <a:srcRect l="-233" b="8649"/>
          <a:stretch>
            <a:fillRect/>
          </a:stretch>
        </p:blipFill>
        <p:spPr bwMode="auto">
          <a:xfrm>
            <a:off x="1259632" y="188640"/>
            <a:ext cx="6696744" cy="5691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b="1" smtClean="0"/>
              <a:t>经典控制理论</a:t>
            </a:r>
            <a:r>
              <a:rPr lang="en-US" altLang="zh-CN" smtClean="0">
                <a:latin typeface="Arial" charset="0"/>
              </a:rPr>
              <a:t>—</a:t>
            </a:r>
            <a:r>
              <a:rPr lang="zh-CN" altLang="en-US" sz="4800" b="1" smtClean="0">
                <a:solidFill>
                  <a:schemeClr val="tx1"/>
                </a:solidFill>
                <a:latin typeface="华文新魏" pitchFamily="2" charset="-122"/>
                <a:ea typeface="华文新魏" pitchFamily="2" charset="-122"/>
              </a:rPr>
              <a:t>发展阶段</a:t>
            </a:r>
            <a:endParaRPr lang="zh-CN" altLang="en-US" smtClean="0"/>
          </a:p>
        </p:txBody>
      </p:sp>
      <p:sp>
        <p:nvSpPr>
          <p:cNvPr id="60419" name="Rectangle 5"/>
          <p:cNvSpPr>
            <a:spLocks noGrp="1" noChangeArrowheads="1"/>
          </p:cNvSpPr>
          <p:nvPr>
            <p:ph type="body" idx="1"/>
          </p:nvPr>
        </p:nvSpPr>
        <p:spPr>
          <a:xfrm>
            <a:off x="0" y="2060575"/>
            <a:ext cx="5724525" cy="3168650"/>
          </a:xfrm>
        </p:spPr>
        <p:txBody>
          <a:bodyPr/>
          <a:lstStyle/>
          <a:p>
            <a:pPr lvl="1" eaLnBrk="1" hangingPunct="1">
              <a:buFont typeface="Wingdings" pitchFamily="2" charset="2"/>
              <a:buNone/>
            </a:pPr>
            <a:endParaRPr lang="en-US" altLang="zh-CN" sz="2000" b="1" smtClean="0">
              <a:solidFill>
                <a:srgbClr val="FFFF00"/>
              </a:solidFill>
              <a:latin typeface="华文新魏" pitchFamily="2" charset="-122"/>
              <a:ea typeface="华文新魏" pitchFamily="2" charset="-122"/>
            </a:endParaRPr>
          </a:p>
          <a:p>
            <a:pPr eaLnBrk="1" hangingPunct="1"/>
            <a:r>
              <a:rPr lang="zh-CN" altLang="en-US" sz="2400" b="1" smtClean="0"/>
              <a:t>实践中出现的问题</a:t>
            </a:r>
            <a:r>
              <a:rPr lang="en-US" altLang="zh-CN" sz="2400" b="1" smtClean="0"/>
              <a:t>,</a:t>
            </a:r>
            <a:r>
              <a:rPr lang="zh-CN" altLang="en-US" sz="2400" b="1" smtClean="0"/>
              <a:t>促使科学家们从理论上进行探索研究。</a:t>
            </a:r>
          </a:p>
          <a:p>
            <a:pPr eaLnBrk="1" hangingPunct="1"/>
            <a:r>
              <a:rPr lang="en-US" altLang="zh-CN" sz="2400" b="1" smtClean="0"/>
              <a:t>1868</a:t>
            </a:r>
            <a:r>
              <a:rPr lang="zh-CN" altLang="en-US" sz="2400" b="1" smtClean="0"/>
              <a:t>年</a:t>
            </a:r>
            <a:r>
              <a:rPr lang="en-US" altLang="zh-CN" sz="2400" b="1" smtClean="0"/>
              <a:t>,</a:t>
            </a:r>
            <a:r>
              <a:rPr lang="zh-CN" altLang="en-US" sz="2400" b="1" smtClean="0"/>
              <a:t>英国物理学家麦克斯韦</a:t>
            </a:r>
            <a:r>
              <a:rPr lang="en-US" altLang="zh-CN" sz="2400" b="1" smtClean="0"/>
              <a:t>(J.C. Maxwell)</a:t>
            </a:r>
            <a:r>
              <a:rPr lang="zh-CN" altLang="en-US" sz="2400" b="1" smtClean="0"/>
              <a:t>通过对调速系统线性常微分方程的建立和分析</a:t>
            </a:r>
            <a:r>
              <a:rPr lang="en-US" altLang="zh-CN" sz="2400" b="1" smtClean="0"/>
              <a:t>,</a:t>
            </a:r>
            <a:r>
              <a:rPr lang="zh-CN" altLang="en-US" sz="2400" b="1" smtClean="0"/>
              <a:t>解释了瓦特蒸汽机速度控制系统中出现的剧烈振荡的不稳定问题</a:t>
            </a:r>
            <a:r>
              <a:rPr lang="en-US" altLang="zh-CN" sz="2400" b="1" smtClean="0"/>
              <a:t>,</a:t>
            </a:r>
          </a:p>
        </p:txBody>
      </p:sp>
      <p:pic>
        <p:nvPicPr>
          <p:cNvPr id="60420" name="Picture 6" descr="Maxwell"/>
          <p:cNvPicPr>
            <a:picLocks noChangeAspect="1" noChangeArrowheads="1"/>
          </p:cNvPicPr>
          <p:nvPr/>
        </p:nvPicPr>
        <p:blipFill>
          <a:blip r:embed="rId2" cstate="print"/>
          <a:srcRect/>
          <a:stretch>
            <a:fillRect/>
          </a:stretch>
        </p:blipFill>
        <p:spPr bwMode="auto">
          <a:xfrm>
            <a:off x="6034088" y="1989138"/>
            <a:ext cx="3109912" cy="3600450"/>
          </a:xfrm>
          <a:prstGeom prst="rect">
            <a:avLst/>
          </a:prstGeom>
          <a:noFill/>
          <a:ln w="9525">
            <a:noFill/>
            <a:miter lim="800000"/>
            <a:headEnd/>
            <a:tailEnd/>
          </a:ln>
        </p:spPr>
      </p:pic>
      <p:sp>
        <p:nvSpPr>
          <p:cNvPr id="60421" name="Text Box 7"/>
          <p:cNvSpPr txBox="1">
            <a:spLocks noChangeArrowheads="1"/>
          </p:cNvSpPr>
          <p:nvPr/>
        </p:nvSpPr>
        <p:spPr bwMode="auto">
          <a:xfrm>
            <a:off x="5903913" y="5589588"/>
            <a:ext cx="3240087" cy="457200"/>
          </a:xfrm>
          <a:prstGeom prst="rect">
            <a:avLst/>
          </a:prstGeom>
          <a:noFill/>
          <a:ln w="9525">
            <a:noFill/>
            <a:miter lim="800000"/>
            <a:headEnd/>
            <a:tailEnd/>
          </a:ln>
        </p:spPr>
        <p:txBody>
          <a:bodyPr>
            <a:spAutoFit/>
          </a:bodyPr>
          <a:lstStyle/>
          <a:p>
            <a:pPr algn="ctr">
              <a:spcBef>
                <a:spcPct val="50000"/>
              </a:spcBef>
            </a:pPr>
            <a:r>
              <a:rPr lang="zh-CN" altLang="en-US" sz="2400" b="1">
                <a:latin typeface="华文新魏" pitchFamily="2" charset="-122"/>
                <a:ea typeface="华文新魏" pitchFamily="2" charset="-122"/>
              </a:rPr>
              <a:t>麦克斯韦</a:t>
            </a:r>
            <a:endParaRPr lang="zh-CN" altLang="en-US" sz="2400">
              <a:latin typeface="华文新魏" pitchFamily="2" charset="-122"/>
              <a:ea typeface="华文新魏" pitchFamily="2" charset="-122"/>
            </a:endParaRPr>
          </a:p>
        </p:txBody>
      </p:sp>
      <p:sp>
        <p:nvSpPr>
          <p:cNvPr id="60422" name="Rectangle 8"/>
          <p:cNvSpPr>
            <a:spLocks noChangeArrowheads="1"/>
          </p:cNvSpPr>
          <p:nvPr/>
        </p:nvSpPr>
        <p:spPr bwMode="auto">
          <a:xfrm>
            <a:off x="0" y="5084763"/>
            <a:ext cx="6804025" cy="865187"/>
          </a:xfrm>
          <a:prstGeom prst="rect">
            <a:avLst/>
          </a:prstGeom>
          <a:noFill/>
          <a:ln w="9525">
            <a:noFill/>
            <a:miter lim="800000"/>
            <a:headEnd/>
            <a:tailEnd/>
          </a:ln>
        </p:spPr>
        <p:txBody>
          <a:bodyPr/>
          <a:lstStyle/>
          <a:p>
            <a:pPr marL="1143000" lvl="2" indent="-228600">
              <a:spcBef>
                <a:spcPct val="20000"/>
              </a:spcBef>
              <a:buClr>
                <a:schemeClr val="folHlink"/>
              </a:buClr>
              <a:buSzPct val="50000"/>
              <a:buFont typeface="Wingdings" pitchFamily="2" charset="2"/>
              <a:buChar char="n"/>
            </a:pPr>
            <a:r>
              <a:rPr lang="zh-CN" altLang="en-US" sz="2400" b="1">
                <a:solidFill>
                  <a:schemeClr val="folHlink"/>
                </a:solidFill>
              </a:rPr>
              <a:t>提出了简单的稳定性代数判据。</a:t>
            </a:r>
          </a:p>
          <a:p>
            <a:pPr marL="1143000" lvl="2" indent="-228600">
              <a:spcBef>
                <a:spcPct val="20000"/>
              </a:spcBef>
              <a:buClr>
                <a:schemeClr val="folHlink"/>
              </a:buClr>
              <a:buSzPct val="50000"/>
              <a:buFont typeface="Wingdings" pitchFamily="2" charset="2"/>
              <a:buChar char="n"/>
            </a:pPr>
            <a:r>
              <a:rPr lang="zh-CN" altLang="en-US" sz="2400" b="1">
                <a:solidFill>
                  <a:schemeClr val="folHlink"/>
                </a:solidFill>
              </a:rPr>
              <a:t>开辟了用数学方法研究控制系统的途径。</a:t>
            </a:r>
          </a:p>
        </p:txBody>
      </p:sp>
      <p:sp>
        <p:nvSpPr>
          <p:cNvPr id="60423" name="矩形 6"/>
          <p:cNvSpPr>
            <a:spLocks noChangeArrowheads="1"/>
          </p:cNvSpPr>
          <p:nvPr/>
        </p:nvSpPr>
        <p:spPr bwMode="auto">
          <a:xfrm>
            <a:off x="0" y="6092825"/>
            <a:ext cx="7416800" cy="831850"/>
          </a:xfrm>
          <a:prstGeom prst="rect">
            <a:avLst/>
          </a:prstGeom>
          <a:solidFill>
            <a:schemeClr val="accent2"/>
          </a:solidFill>
          <a:ln w="9525">
            <a:noFill/>
            <a:miter lim="800000"/>
            <a:headEnd/>
            <a:tailEnd/>
          </a:ln>
        </p:spPr>
        <p:txBody>
          <a:bodyPr>
            <a:spAutoFit/>
          </a:bodyPr>
          <a:lstStyle/>
          <a:p>
            <a:r>
              <a:rPr lang="en-US" altLang="zh-CN" sz="2400"/>
              <a:t>J.C. Maxwell formulates a mathematical model for a governor control</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79512" y="404664"/>
            <a:ext cx="8964488" cy="523220"/>
          </a:xfrm>
          <a:prstGeom prst="rect">
            <a:avLst/>
          </a:prstGeom>
          <a:noFill/>
          <a:ln w="9525">
            <a:noFill/>
            <a:miter lim="800000"/>
            <a:headEnd/>
            <a:tailEnd/>
          </a:ln>
        </p:spPr>
        <p:txBody>
          <a:bodyPr wrap="square">
            <a:spAutoFit/>
          </a:bodyPr>
          <a:lstStyle/>
          <a:p>
            <a:pPr>
              <a:spcBef>
                <a:spcPct val="50000"/>
              </a:spcBef>
            </a:pPr>
            <a:r>
              <a:rPr lang="zh-CN" altLang="en-US" sz="2800" b="1" dirty="0" smtClean="0">
                <a:latin typeface="宋体" pitchFamily="2" charset="-122"/>
                <a:ea typeface="宋体" pitchFamily="2" charset="-122"/>
              </a:rPr>
              <a:t>亚历山大的希罗发明开闭庙门和分发圣水等自动装置</a:t>
            </a:r>
            <a:endParaRPr lang="zh-CN" altLang="en-US" sz="2800" dirty="0">
              <a:latin typeface="黑体" pitchFamily="2" charset="-122"/>
              <a:ea typeface="黑体" pitchFamily="2" charset="-122"/>
            </a:endParaRPr>
          </a:p>
        </p:txBody>
      </p:sp>
      <p:pic>
        <p:nvPicPr>
          <p:cNvPr id="4" name="Picture 6" descr="p1"/>
          <p:cNvPicPr>
            <a:picLocks noChangeAspect="1" noChangeArrowheads="1"/>
          </p:cNvPicPr>
          <p:nvPr/>
        </p:nvPicPr>
        <p:blipFill>
          <a:blip r:embed="rId2" cstate="print"/>
          <a:srcRect/>
          <a:stretch>
            <a:fillRect/>
          </a:stretch>
        </p:blipFill>
        <p:spPr bwMode="auto">
          <a:xfrm>
            <a:off x="1043608" y="1772816"/>
            <a:ext cx="6913563" cy="4586288"/>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5"/>
          <p:cNvSpPr>
            <a:spLocks noGrp="1" noChangeArrowheads="1"/>
          </p:cNvSpPr>
          <p:nvPr>
            <p:ph type="body" idx="1"/>
          </p:nvPr>
        </p:nvSpPr>
        <p:spPr>
          <a:xfrm>
            <a:off x="755650" y="4076700"/>
            <a:ext cx="7705725" cy="2520950"/>
          </a:xfrm>
        </p:spPr>
        <p:txBody>
          <a:bodyPr/>
          <a:lstStyle/>
          <a:p>
            <a:pPr marL="992188" lvl="1" indent="-534988" eaLnBrk="1" hangingPunct="1"/>
            <a:r>
              <a:rPr lang="zh-CN" altLang="en-US" sz="2400" b="1" smtClean="0"/>
              <a:t>此后</a:t>
            </a:r>
            <a:r>
              <a:rPr lang="en-US" altLang="zh-CN" sz="2400" b="1" smtClean="0"/>
              <a:t>,</a:t>
            </a:r>
            <a:r>
              <a:rPr lang="zh-CN" altLang="en-US" sz="2400" b="1" smtClean="0"/>
              <a:t>英国数学家劳斯</a:t>
            </a:r>
            <a:r>
              <a:rPr lang="en-US" altLang="zh-CN" sz="2400" b="1" smtClean="0"/>
              <a:t>(E.J. Routh)</a:t>
            </a:r>
            <a:r>
              <a:rPr lang="zh-CN" altLang="en-US" sz="2400" b="1" smtClean="0"/>
              <a:t>和德国数学家胡尔维茨</a:t>
            </a:r>
            <a:r>
              <a:rPr lang="en-US" altLang="zh-CN" sz="2400" b="1" smtClean="0"/>
              <a:t>(A. Hurwitz)</a:t>
            </a:r>
            <a:r>
              <a:rPr lang="zh-CN" altLang="en-US" sz="2400" b="1" smtClean="0"/>
              <a:t>把麦克斯韦的思想扩展到高阶微分方程描述的更复杂的系统中</a:t>
            </a:r>
            <a:r>
              <a:rPr lang="en-US" altLang="zh-CN" sz="2400" b="1" smtClean="0"/>
              <a:t>,</a:t>
            </a:r>
            <a:r>
              <a:rPr lang="zh-CN" altLang="en-US" sz="2400" b="1" smtClean="0"/>
              <a:t>分别在</a:t>
            </a:r>
            <a:r>
              <a:rPr lang="en-US" altLang="zh-CN" sz="2400" b="1" smtClean="0"/>
              <a:t>1877</a:t>
            </a:r>
            <a:r>
              <a:rPr lang="zh-CN" altLang="en-US" sz="2400" b="1" smtClean="0"/>
              <a:t>年和</a:t>
            </a:r>
            <a:r>
              <a:rPr lang="en-US" altLang="zh-CN" sz="2400" b="1" smtClean="0"/>
              <a:t>1895</a:t>
            </a:r>
            <a:r>
              <a:rPr lang="zh-CN" altLang="en-US" sz="2400" b="1" smtClean="0"/>
              <a:t>年各自提出了直接根据代数方程的系数</a:t>
            </a:r>
            <a:r>
              <a:rPr lang="zh-CN" altLang="en-US" sz="2400" b="1" smtClean="0">
                <a:solidFill>
                  <a:schemeClr val="tx2"/>
                </a:solidFill>
              </a:rPr>
              <a:t>判别系统稳定性的准则两个著名的稳定性判据</a:t>
            </a:r>
            <a:r>
              <a:rPr lang="en-US" altLang="zh-CN" sz="2400" b="1" smtClean="0">
                <a:solidFill>
                  <a:schemeClr val="tx2"/>
                </a:solidFill>
                <a:latin typeface="Arial" charset="0"/>
              </a:rPr>
              <a:t>—</a:t>
            </a:r>
            <a:r>
              <a:rPr lang="zh-CN" altLang="en-US" sz="2400" b="1" smtClean="0">
                <a:solidFill>
                  <a:schemeClr val="tx2"/>
                </a:solidFill>
              </a:rPr>
              <a:t>劳斯判据和胡尔维茨判据。</a:t>
            </a:r>
          </a:p>
        </p:txBody>
      </p:sp>
      <p:pic>
        <p:nvPicPr>
          <p:cNvPr id="61443" name="Picture 6" descr="Hurwitz"/>
          <p:cNvPicPr>
            <a:picLocks noChangeAspect="1" noChangeArrowheads="1"/>
          </p:cNvPicPr>
          <p:nvPr/>
        </p:nvPicPr>
        <p:blipFill>
          <a:blip r:embed="rId2" cstate="print"/>
          <a:srcRect/>
          <a:stretch>
            <a:fillRect/>
          </a:stretch>
        </p:blipFill>
        <p:spPr bwMode="auto">
          <a:xfrm>
            <a:off x="4572000" y="0"/>
            <a:ext cx="2906713" cy="3529013"/>
          </a:xfrm>
          <a:prstGeom prst="rect">
            <a:avLst/>
          </a:prstGeom>
          <a:noFill/>
          <a:ln w="9525">
            <a:noFill/>
            <a:miter lim="800000"/>
            <a:headEnd/>
            <a:tailEnd/>
          </a:ln>
        </p:spPr>
      </p:pic>
      <p:sp>
        <p:nvSpPr>
          <p:cNvPr id="61444" name="Text Box 7"/>
          <p:cNvSpPr txBox="1">
            <a:spLocks noChangeArrowheads="1"/>
          </p:cNvSpPr>
          <p:nvPr/>
        </p:nvSpPr>
        <p:spPr bwMode="auto">
          <a:xfrm>
            <a:off x="4643438" y="3644900"/>
            <a:ext cx="3025775" cy="457200"/>
          </a:xfrm>
          <a:prstGeom prst="rect">
            <a:avLst/>
          </a:prstGeom>
          <a:noFill/>
          <a:ln w="9525">
            <a:noFill/>
            <a:miter lim="800000"/>
            <a:headEnd/>
            <a:tailEnd/>
          </a:ln>
        </p:spPr>
        <p:txBody>
          <a:bodyPr>
            <a:spAutoFit/>
          </a:bodyPr>
          <a:lstStyle/>
          <a:p>
            <a:pPr algn="ctr">
              <a:spcBef>
                <a:spcPct val="50000"/>
              </a:spcBef>
            </a:pPr>
            <a:r>
              <a:rPr lang="zh-CN" altLang="en-US" sz="2400" b="1">
                <a:latin typeface="华文新魏" pitchFamily="2" charset="-122"/>
                <a:ea typeface="华文新魏" pitchFamily="2" charset="-122"/>
              </a:rPr>
              <a:t>胡尔维茨</a:t>
            </a:r>
            <a:endParaRPr lang="zh-CN" altLang="en-US" sz="2400">
              <a:latin typeface="华文新魏" pitchFamily="2" charset="-122"/>
              <a:ea typeface="华文新魏" pitchFamily="2" charset="-122"/>
            </a:endParaRPr>
          </a:p>
        </p:txBody>
      </p:sp>
      <p:pic>
        <p:nvPicPr>
          <p:cNvPr id="61445" name="Picture 8" descr="Routh"/>
          <p:cNvPicPr>
            <a:picLocks noChangeAspect="1" noChangeArrowheads="1"/>
          </p:cNvPicPr>
          <p:nvPr/>
        </p:nvPicPr>
        <p:blipFill>
          <a:blip r:embed="rId3" cstate="print"/>
          <a:srcRect/>
          <a:stretch>
            <a:fillRect/>
          </a:stretch>
        </p:blipFill>
        <p:spPr bwMode="auto">
          <a:xfrm>
            <a:off x="1042988" y="0"/>
            <a:ext cx="2757487" cy="3527425"/>
          </a:xfrm>
          <a:prstGeom prst="rect">
            <a:avLst/>
          </a:prstGeom>
          <a:noFill/>
          <a:ln w="9525">
            <a:noFill/>
            <a:miter lim="800000"/>
            <a:headEnd/>
            <a:tailEnd/>
          </a:ln>
        </p:spPr>
      </p:pic>
      <p:sp>
        <p:nvSpPr>
          <p:cNvPr id="61446" name="Text Box 9"/>
          <p:cNvSpPr txBox="1">
            <a:spLocks noChangeArrowheads="1"/>
          </p:cNvSpPr>
          <p:nvPr/>
        </p:nvSpPr>
        <p:spPr bwMode="auto">
          <a:xfrm>
            <a:off x="900113" y="3573463"/>
            <a:ext cx="3025775" cy="457200"/>
          </a:xfrm>
          <a:prstGeom prst="rect">
            <a:avLst/>
          </a:prstGeom>
          <a:noFill/>
          <a:ln w="9525">
            <a:noFill/>
            <a:miter lim="800000"/>
            <a:headEnd/>
            <a:tailEnd/>
          </a:ln>
        </p:spPr>
        <p:txBody>
          <a:bodyPr>
            <a:spAutoFit/>
          </a:bodyPr>
          <a:lstStyle/>
          <a:p>
            <a:pPr algn="ctr">
              <a:spcBef>
                <a:spcPct val="50000"/>
              </a:spcBef>
            </a:pPr>
            <a:r>
              <a:rPr lang="zh-CN" altLang="en-US" sz="2400" b="1">
                <a:latin typeface="华文新魏" pitchFamily="2" charset="-122"/>
                <a:ea typeface="华文新魏" pitchFamily="2" charset="-122"/>
              </a:rPr>
              <a:t>劳斯</a:t>
            </a:r>
            <a:endParaRPr lang="zh-CN" altLang="en-US" sz="240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3"/>
          <p:cNvSpPr>
            <a:spLocks noGrp="1" noChangeArrowheads="1"/>
          </p:cNvSpPr>
          <p:nvPr>
            <p:ph type="body" idx="1"/>
          </p:nvPr>
        </p:nvSpPr>
        <p:spPr>
          <a:xfrm>
            <a:off x="539750" y="260350"/>
            <a:ext cx="4643438" cy="5400675"/>
          </a:xfrm>
        </p:spPr>
        <p:txBody>
          <a:bodyPr/>
          <a:lstStyle/>
          <a:p>
            <a:pPr lvl="1" indent="-211138" eaLnBrk="1" hangingPunct="1">
              <a:lnSpc>
                <a:spcPct val="90000"/>
              </a:lnSpc>
            </a:pPr>
            <a:r>
              <a:rPr lang="zh-CN" altLang="en-US" sz="2400" b="1" smtClean="0"/>
              <a:t>这些方法基本上满足了</a:t>
            </a:r>
            <a:r>
              <a:rPr lang="en-US" altLang="zh-CN" sz="2400" b="1" smtClean="0"/>
              <a:t>20</a:t>
            </a:r>
            <a:r>
              <a:rPr lang="zh-CN" altLang="en-US" sz="2400" b="1" smtClean="0"/>
              <a:t>世纪初期控制工程师的需要</a:t>
            </a:r>
            <a:r>
              <a:rPr lang="en-US" altLang="zh-CN" sz="2400" b="1" smtClean="0"/>
              <a:t>,</a:t>
            </a:r>
            <a:r>
              <a:rPr lang="zh-CN" altLang="en-US" sz="2400" b="1" smtClean="0"/>
              <a:t>奠定了经典控制理论中时域分析法的基础</a:t>
            </a:r>
          </a:p>
          <a:p>
            <a:pPr lvl="1" indent="-211138" eaLnBrk="1" hangingPunct="1">
              <a:lnSpc>
                <a:spcPct val="90000"/>
              </a:lnSpc>
            </a:pPr>
            <a:endParaRPr lang="zh-CN" altLang="en-US" sz="2400" b="1" smtClean="0"/>
          </a:p>
          <a:p>
            <a:pPr lvl="1" indent="-211138" eaLnBrk="1" hangingPunct="1">
              <a:lnSpc>
                <a:spcPct val="90000"/>
              </a:lnSpc>
            </a:pPr>
            <a:r>
              <a:rPr lang="zh-CN" altLang="en-US" sz="2400" b="1" smtClean="0"/>
              <a:t>由于第二次世界大战需要控制系统具有准确跟踪与补偿能力</a:t>
            </a:r>
            <a:r>
              <a:rPr lang="en-US" altLang="zh-CN" sz="2400" b="1" smtClean="0"/>
              <a:t>,1932</a:t>
            </a:r>
            <a:r>
              <a:rPr lang="zh-CN" altLang="en-US" sz="2400" b="1" smtClean="0"/>
              <a:t>年美国物理学家奈奎斯特</a:t>
            </a:r>
            <a:r>
              <a:rPr lang="en-US" altLang="zh-CN" sz="2400" b="1" smtClean="0"/>
              <a:t>(H. Nyquist)</a:t>
            </a:r>
            <a:r>
              <a:rPr lang="zh-CN" altLang="en-US" sz="2400" b="1" smtClean="0"/>
              <a:t>提出了频域内研究系统的频率响应法</a:t>
            </a:r>
            <a:r>
              <a:rPr lang="en-US" altLang="zh-CN" sz="2400" b="1" smtClean="0"/>
              <a:t>,</a:t>
            </a:r>
            <a:r>
              <a:rPr lang="zh-CN" altLang="en-US" sz="2400" b="1" smtClean="0">
                <a:solidFill>
                  <a:schemeClr val="tx2"/>
                </a:solidFill>
              </a:rPr>
              <a:t>建立了以频率特性为基础的稳定性判据</a:t>
            </a:r>
            <a:r>
              <a:rPr lang="en-US" altLang="zh-CN" sz="2400" b="1" smtClean="0"/>
              <a:t>,</a:t>
            </a:r>
            <a:r>
              <a:rPr lang="zh-CN" altLang="en-US" sz="2400" b="1" smtClean="0"/>
              <a:t>为具有高质量的动态品质和静态准确度的军用控制系统提供了所需的分析工具。</a:t>
            </a:r>
          </a:p>
        </p:txBody>
      </p:sp>
      <p:pic>
        <p:nvPicPr>
          <p:cNvPr id="62467" name="Picture 6" descr="nyquist">
            <a:hlinkClick r:id="rId2" action="ppaction://hlinksldjump"/>
          </p:cNvPr>
          <p:cNvPicPr>
            <a:picLocks noChangeAspect="1" noChangeArrowheads="1"/>
          </p:cNvPicPr>
          <p:nvPr/>
        </p:nvPicPr>
        <p:blipFill>
          <a:blip r:embed="rId3" cstate="print"/>
          <a:srcRect/>
          <a:stretch>
            <a:fillRect/>
          </a:stretch>
        </p:blipFill>
        <p:spPr bwMode="auto">
          <a:xfrm>
            <a:off x="5795963" y="981075"/>
            <a:ext cx="2913062" cy="3960813"/>
          </a:xfrm>
          <a:prstGeom prst="rect">
            <a:avLst/>
          </a:prstGeom>
          <a:noFill/>
          <a:ln w="9525">
            <a:noFill/>
            <a:miter lim="800000"/>
            <a:headEnd/>
            <a:tailEnd/>
          </a:ln>
        </p:spPr>
      </p:pic>
      <p:sp>
        <p:nvSpPr>
          <p:cNvPr id="62468" name="Rectangle 7">
            <a:hlinkClick r:id="rId4" action="ppaction://hlinkpres?slideindex=1&amp;slidetitle="/>
          </p:cNvPr>
          <p:cNvSpPr>
            <a:spLocks noChangeArrowheads="1"/>
          </p:cNvSpPr>
          <p:nvPr/>
        </p:nvSpPr>
        <p:spPr bwMode="auto">
          <a:xfrm>
            <a:off x="5795963" y="5013325"/>
            <a:ext cx="2879725" cy="457200"/>
          </a:xfrm>
          <a:prstGeom prst="rect">
            <a:avLst/>
          </a:prstGeom>
          <a:noFill/>
          <a:ln w="9525">
            <a:noFill/>
            <a:miter lim="800000"/>
            <a:headEnd/>
            <a:tailEnd/>
          </a:ln>
        </p:spPr>
        <p:txBody>
          <a:bodyPr>
            <a:spAutoFit/>
          </a:bodyPr>
          <a:lstStyle/>
          <a:p>
            <a:pPr algn="ctr"/>
            <a:r>
              <a:rPr lang="zh-CN" altLang="en-US" sz="2400" b="1">
                <a:latin typeface="Arial" charset="0"/>
                <a:ea typeface="华文新魏" pitchFamily="2" charset="-122"/>
              </a:rPr>
              <a:t>奈奎斯特</a:t>
            </a:r>
          </a:p>
        </p:txBody>
      </p:sp>
      <p:sp>
        <p:nvSpPr>
          <p:cNvPr id="62469" name="矩形 4"/>
          <p:cNvSpPr>
            <a:spLocks noChangeArrowheads="1"/>
          </p:cNvSpPr>
          <p:nvPr/>
        </p:nvSpPr>
        <p:spPr bwMode="auto">
          <a:xfrm>
            <a:off x="0" y="5373688"/>
            <a:ext cx="6696075" cy="1200150"/>
          </a:xfrm>
          <a:prstGeom prst="rect">
            <a:avLst/>
          </a:prstGeom>
          <a:solidFill>
            <a:schemeClr val="accent2"/>
          </a:solidFill>
          <a:ln w="9525">
            <a:noFill/>
            <a:miter lim="800000"/>
            <a:headEnd/>
            <a:tailEnd/>
          </a:ln>
        </p:spPr>
        <p:txBody>
          <a:bodyPr>
            <a:spAutoFit/>
          </a:bodyPr>
          <a:lstStyle/>
          <a:p>
            <a:r>
              <a:rPr lang="en-US" altLang="zh-CN" sz="2400"/>
              <a:t>auto-pilots, gun-positioning systems</a:t>
            </a:r>
            <a:r>
              <a:rPr lang="en-US" altLang="zh-CN" sz="2000"/>
              <a:t>(</a:t>
            </a:r>
            <a:r>
              <a:rPr lang="zh-CN" altLang="en-US" sz="2000"/>
              <a:t>火炮位置调整系统</a:t>
            </a:r>
            <a:r>
              <a:rPr lang="en-US" altLang="zh-CN" sz="2000"/>
              <a:t>)</a:t>
            </a:r>
            <a:r>
              <a:rPr lang="en-US" altLang="zh-CN" sz="2400"/>
              <a:t>, radar antenna</a:t>
            </a:r>
            <a:r>
              <a:rPr lang="en-US" altLang="zh-CN" sz="2000">
                <a:solidFill>
                  <a:srgbClr val="000000"/>
                </a:solidFill>
              </a:rPr>
              <a:t>(</a:t>
            </a:r>
            <a:r>
              <a:rPr lang="zh-CN" altLang="en-US" sz="2000">
                <a:solidFill>
                  <a:srgbClr val="000000"/>
                </a:solidFill>
              </a:rPr>
              <a:t>天线</a:t>
            </a:r>
            <a:r>
              <a:rPr lang="en-US" altLang="zh-CN" sz="2000">
                <a:solidFill>
                  <a:srgbClr val="000000"/>
                </a:solidFill>
              </a:rPr>
              <a:t>)</a:t>
            </a:r>
            <a:r>
              <a:rPr lang="en-US" altLang="zh-CN" sz="2400"/>
              <a:t> control system and other military systems in World War II</a:t>
            </a:r>
            <a:endParaRPr lang="zh-CN" altLang="en-US" sz="240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a:xfrm>
            <a:off x="251520" y="0"/>
            <a:ext cx="8640960" cy="4075112"/>
          </a:xfrm>
        </p:spPr>
        <p:txBody>
          <a:bodyPr/>
          <a:lstStyle/>
          <a:p>
            <a:pPr lvl="1" indent="-211138" eaLnBrk="1" hangingPunct="1"/>
            <a:r>
              <a:rPr lang="zh-CN" altLang="en-US" b="1" dirty="0" smtClean="0"/>
              <a:t>随后</a:t>
            </a:r>
            <a:r>
              <a:rPr lang="en-US" altLang="zh-CN" b="1" dirty="0" smtClean="0"/>
              <a:t>,</a:t>
            </a:r>
            <a:r>
              <a:rPr lang="zh-CN" altLang="en-US" b="1" dirty="0" smtClean="0"/>
              <a:t>伯德</a:t>
            </a:r>
            <a:r>
              <a:rPr lang="en-US" altLang="zh-CN" b="1" dirty="0" smtClean="0"/>
              <a:t>(H.W. Bode)</a:t>
            </a:r>
            <a:r>
              <a:rPr lang="zh-CN" altLang="en-US" b="1" dirty="0" smtClean="0"/>
              <a:t>和尼科尔斯</a:t>
            </a:r>
            <a:r>
              <a:rPr lang="en-US" altLang="zh-CN" b="1" dirty="0" smtClean="0"/>
              <a:t>(N.B. Nichols)</a:t>
            </a:r>
            <a:r>
              <a:rPr lang="zh-CN" altLang="en-US" b="1" dirty="0" smtClean="0"/>
              <a:t>在</a:t>
            </a:r>
            <a:r>
              <a:rPr lang="en-US" altLang="zh-CN" b="1" dirty="0" smtClean="0"/>
              <a:t>1930</a:t>
            </a:r>
            <a:r>
              <a:rPr lang="zh-CN" altLang="en-US" b="1" dirty="0" smtClean="0"/>
              <a:t>年代末和</a:t>
            </a:r>
            <a:r>
              <a:rPr lang="en-US" altLang="zh-CN" b="1" dirty="0" smtClean="0"/>
              <a:t>1940</a:t>
            </a:r>
            <a:r>
              <a:rPr lang="zh-CN" altLang="en-US" b="1" dirty="0" smtClean="0"/>
              <a:t>年代初进一步将频率响应法加以发展</a:t>
            </a:r>
            <a:r>
              <a:rPr lang="en-US" altLang="zh-CN" b="1" dirty="0" smtClean="0"/>
              <a:t>,</a:t>
            </a:r>
            <a:r>
              <a:rPr lang="zh-CN" altLang="en-US" b="1" dirty="0" smtClean="0">
                <a:solidFill>
                  <a:schemeClr val="tx2"/>
                </a:solidFill>
              </a:rPr>
              <a:t>形成了经典控制理论的频域分析法。（</a:t>
            </a:r>
            <a:r>
              <a:rPr lang="en-US" altLang="zh-CN" b="1" dirty="0" smtClean="0">
                <a:solidFill>
                  <a:schemeClr val="tx2"/>
                </a:solidFill>
              </a:rPr>
              <a:t>PID)</a:t>
            </a:r>
            <a:endParaRPr lang="zh-CN" altLang="en-US" b="1" dirty="0" smtClean="0">
              <a:solidFill>
                <a:schemeClr val="tx2"/>
              </a:solidFill>
            </a:endParaRPr>
          </a:p>
        </p:txBody>
      </p:sp>
      <p:pic>
        <p:nvPicPr>
          <p:cNvPr id="3" name="Picture 6" descr="Nichols"/>
          <p:cNvPicPr>
            <a:picLocks noChangeAspect="1" noChangeArrowheads="1"/>
          </p:cNvPicPr>
          <p:nvPr/>
        </p:nvPicPr>
        <p:blipFill>
          <a:blip r:embed="rId2" cstate="print"/>
          <a:srcRect/>
          <a:stretch>
            <a:fillRect/>
          </a:stretch>
        </p:blipFill>
        <p:spPr bwMode="auto">
          <a:xfrm>
            <a:off x="2339752" y="2348880"/>
            <a:ext cx="3168352" cy="3853944"/>
          </a:xfrm>
          <a:prstGeom prst="rect">
            <a:avLst/>
          </a:prstGeom>
          <a:noFill/>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b="1" smtClean="0"/>
              <a:t>经典控制理论</a:t>
            </a:r>
            <a:r>
              <a:rPr lang="en-US" altLang="zh-CN" smtClean="0">
                <a:latin typeface="Arial" charset="0"/>
              </a:rPr>
              <a:t>—</a:t>
            </a:r>
            <a:r>
              <a:rPr lang="zh-CN" altLang="en-US" b="1" smtClean="0">
                <a:solidFill>
                  <a:schemeClr val="tx1"/>
                </a:solidFill>
                <a:latin typeface="华文新魏" pitchFamily="2" charset="-122"/>
                <a:ea typeface="华文新魏" pitchFamily="2" charset="-122"/>
              </a:rPr>
              <a:t>标志阶段</a:t>
            </a:r>
            <a:endParaRPr lang="zh-CN" altLang="en-US" smtClean="0">
              <a:solidFill>
                <a:schemeClr val="tx1"/>
              </a:solidFill>
            </a:endParaRPr>
          </a:p>
        </p:txBody>
      </p:sp>
      <p:sp>
        <p:nvSpPr>
          <p:cNvPr id="64515" name="Rectangle 3"/>
          <p:cNvSpPr>
            <a:spLocks noGrp="1" noChangeArrowheads="1"/>
          </p:cNvSpPr>
          <p:nvPr>
            <p:ph type="body" idx="1"/>
          </p:nvPr>
        </p:nvSpPr>
        <p:spPr>
          <a:xfrm>
            <a:off x="250825" y="2133600"/>
            <a:ext cx="5257800" cy="4114800"/>
          </a:xfrm>
        </p:spPr>
        <p:txBody>
          <a:bodyPr/>
          <a:lstStyle/>
          <a:p>
            <a:pPr lvl="1" indent="-211138" eaLnBrk="1" hangingPunct="1">
              <a:buFont typeface="Wingdings" pitchFamily="2" charset="2"/>
              <a:buNone/>
            </a:pPr>
            <a:endParaRPr lang="en-US" altLang="zh-CN" sz="2000" b="1" smtClean="0">
              <a:solidFill>
                <a:srgbClr val="FFFF00"/>
              </a:solidFill>
              <a:latin typeface="华文新魏" pitchFamily="2" charset="-122"/>
              <a:ea typeface="华文新魏" pitchFamily="2" charset="-122"/>
            </a:endParaRPr>
          </a:p>
          <a:p>
            <a:pPr eaLnBrk="1" hangingPunct="1"/>
            <a:r>
              <a:rPr lang="en-US" altLang="zh-CN" sz="2000" b="1" smtClean="0"/>
              <a:t>1947</a:t>
            </a:r>
            <a:r>
              <a:rPr lang="zh-CN" altLang="en-US" sz="2000" b="1" smtClean="0"/>
              <a:t>年控制论的奠基人美国数学家维纳</a:t>
            </a:r>
            <a:r>
              <a:rPr lang="en-US" altLang="zh-CN" sz="2000" b="1" smtClean="0"/>
              <a:t>(N. Weiner)</a:t>
            </a:r>
            <a:r>
              <a:rPr lang="zh-CN" altLang="en-US" sz="2000" b="1" smtClean="0"/>
              <a:t>把控制论引起的自动化同第二次产业革命联系起来</a:t>
            </a:r>
            <a:r>
              <a:rPr lang="en-US" altLang="zh-CN" sz="2000" b="1" smtClean="0"/>
              <a:t>,</a:t>
            </a:r>
            <a:r>
              <a:rPr lang="zh-CN" altLang="en-US" sz="2000" b="1" smtClean="0"/>
              <a:t>并与</a:t>
            </a:r>
            <a:r>
              <a:rPr lang="en-US" altLang="zh-CN" sz="2000" b="1" smtClean="0"/>
              <a:t>1948</a:t>
            </a:r>
            <a:r>
              <a:rPr lang="zh-CN" altLang="en-US" sz="2000" b="1" smtClean="0"/>
              <a:t>年出版了</a:t>
            </a:r>
            <a:r>
              <a:rPr lang="en-US" altLang="zh-CN" sz="2000" b="1" smtClean="0"/>
              <a:t>《</a:t>
            </a:r>
            <a:r>
              <a:rPr lang="zh-CN" altLang="en-US" sz="2000" b="1" smtClean="0"/>
              <a:t>控制论</a:t>
            </a:r>
            <a:r>
              <a:rPr lang="en-US" altLang="zh-CN" sz="2000" b="1" smtClean="0">
                <a:latin typeface="Arial" charset="0"/>
              </a:rPr>
              <a:t>—</a:t>
            </a:r>
            <a:r>
              <a:rPr lang="zh-CN" altLang="en-US" sz="2000" b="1" smtClean="0"/>
              <a:t>关于在动物和机器中控制与通讯的科学</a:t>
            </a:r>
            <a:r>
              <a:rPr lang="en-US" altLang="zh-CN" sz="2000" b="1" smtClean="0"/>
              <a:t>》</a:t>
            </a:r>
            <a:r>
              <a:rPr lang="zh-CN" altLang="en-US" sz="2000" b="1" smtClean="0"/>
              <a:t>。</a:t>
            </a:r>
          </a:p>
          <a:p>
            <a:pPr eaLnBrk="1" hangingPunct="1"/>
            <a:endParaRPr lang="zh-CN" altLang="en-US" sz="2000" b="1" smtClean="0"/>
          </a:p>
          <a:p>
            <a:pPr eaLnBrk="1" hangingPunct="1"/>
            <a:r>
              <a:rPr lang="zh-CN" altLang="en-US" sz="2000" b="1" smtClean="0">
                <a:solidFill>
                  <a:schemeClr val="tx2"/>
                </a:solidFill>
              </a:rPr>
              <a:t>书中论述了控制理论的一般方法</a:t>
            </a:r>
            <a:r>
              <a:rPr lang="en-US" altLang="zh-CN" sz="2000" b="1" smtClean="0">
                <a:solidFill>
                  <a:schemeClr val="tx2"/>
                </a:solidFill>
              </a:rPr>
              <a:t>,</a:t>
            </a:r>
            <a:r>
              <a:rPr lang="zh-CN" altLang="en-US" sz="2000" b="1" smtClean="0">
                <a:solidFill>
                  <a:schemeClr val="tx2"/>
                </a:solidFill>
              </a:rPr>
              <a:t>推广了反馈的概念</a:t>
            </a:r>
            <a:r>
              <a:rPr lang="en-US" altLang="zh-CN" sz="2000" b="1" smtClean="0">
                <a:solidFill>
                  <a:schemeClr val="tx2"/>
                </a:solidFill>
              </a:rPr>
              <a:t>,</a:t>
            </a:r>
            <a:r>
              <a:rPr lang="zh-CN" altLang="en-US" sz="2000" b="1" smtClean="0">
                <a:solidFill>
                  <a:schemeClr val="tx2"/>
                </a:solidFill>
              </a:rPr>
              <a:t>为控制理论这门学科奠定了基础。</a:t>
            </a:r>
          </a:p>
        </p:txBody>
      </p:sp>
      <p:pic>
        <p:nvPicPr>
          <p:cNvPr id="64516" name="Picture 6" descr="Norbert_wiener_01">
            <a:hlinkClick r:id="rId2" action="ppaction://hlinksldjump"/>
          </p:cNvPr>
          <p:cNvPicPr>
            <a:picLocks noChangeAspect="1" noChangeArrowheads="1"/>
          </p:cNvPicPr>
          <p:nvPr/>
        </p:nvPicPr>
        <p:blipFill>
          <a:blip r:embed="rId3" cstate="print"/>
          <a:srcRect/>
          <a:stretch>
            <a:fillRect/>
          </a:stretch>
        </p:blipFill>
        <p:spPr bwMode="auto">
          <a:xfrm>
            <a:off x="6015038" y="1773238"/>
            <a:ext cx="2905125" cy="3816350"/>
          </a:xfrm>
          <a:prstGeom prst="rect">
            <a:avLst/>
          </a:prstGeom>
          <a:noFill/>
          <a:ln w="9525">
            <a:noFill/>
            <a:miter lim="800000"/>
            <a:headEnd/>
            <a:tailEnd/>
          </a:ln>
        </p:spPr>
      </p:pic>
      <p:sp>
        <p:nvSpPr>
          <p:cNvPr id="64517" name="Text Box 7">
            <a:hlinkClick r:id="rId2" action="ppaction://hlinksldjump"/>
          </p:cNvPr>
          <p:cNvSpPr txBox="1">
            <a:spLocks noChangeArrowheads="1"/>
          </p:cNvSpPr>
          <p:nvPr/>
        </p:nvSpPr>
        <p:spPr bwMode="auto">
          <a:xfrm>
            <a:off x="5543550" y="5734050"/>
            <a:ext cx="3600450" cy="457200"/>
          </a:xfrm>
          <a:prstGeom prst="rect">
            <a:avLst/>
          </a:prstGeom>
          <a:noFill/>
          <a:ln w="9525">
            <a:noFill/>
            <a:miter lim="800000"/>
            <a:headEnd/>
            <a:tailEnd/>
          </a:ln>
        </p:spPr>
        <p:txBody>
          <a:bodyPr>
            <a:spAutoFit/>
          </a:bodyPr>
          <a:lstStyle/>
          <a:p>
            <a:pPr algn="ctr">
              <a:spcBef>
                <a:spcPct val="50000"/>
              </a:spcBef>
            </a:pPr>
            <a:r>
              <a:rPr lang="zh-CN" altLang="en-US" sz="2400" b="1">
                <a:latin typeface="华文新魏" pitchFamily="2" charset="-122"/>
                <a:ea typeface="华文新魏" pitchFamily="2" charset="-122"/>
              </a:rPr>
              <a:t>控制论之父</a:t>
            </a:r>
            <a:r>
              <a:rPr lang="en-US" altLang="zh-CN" sz="2400" b="1">
                <a:latin typeface="Arial" charset="0"/>
                <a:ea typeface="华文新魏" pitchFamily="2" charset="-122"/>
              </a:rPr>
              <a:t>——</a:t>
            </a:r>
            <a:r>
              <a:rPr lang="zh-CN" altLang="en-US" sz="2400" b="1">
                <a:latin typeface="华文新魏" pitchFamily="2" charset="-122"/>
                <a:ea typeface="华文新魏" pitchFamily="2" charset="-122"/>
              </a:rPr>
              <a:t>维纳</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0" y="2276475"/>
            <a:ext cx="5219700" cy="2016125"/>
          </a:xfrm>
        </p:spPr>
        <p:txBody>
          <a:bodyPr/>
          <a:lstStyle/>
          <a:p>
            <a:pPr eaLnBrk="1" hangingPunct="1"/>
            <a:r>
              <a:rPr lang="en-US" altLang="zh-CN" sz="2000" b="1" smtClean="0"/>
              <a:t>1948</a:t>
            </a:r>
            <a:r>
              <a:rPr lang="zh-CN" altLang="en-US" sz="2000" b="1" smtClean="0"/>
              <a:t>年</a:t>
            </a:r>
            <a:r>
              <a:rPr lang="en-US" altLang="zh-CN" sz="2000" b="1" smtClean="0"/>
              <a:t>,</a:t>
            </a:r>
            <a:r>
              <a:rPr lang="zh-CN" altLang="en-US" sz="2000" b="1" smtClean="0"/>
              <a:t>美国科学家伊万斯</a:t>
            </a:r>
            <a:r>
              <a:rPr lang="en-US" altLang="zh-CN" sz="2000" b="1" smtClean="0"/>
              <a:t>(W.R. Evans)</a:t>
            </a:r>
            <a:r>
              <a:rPr lang="zh-CN" altLang="en-US" sz="2000" b="1" smtClean="0"/>
              <a:t>创立了根轨迹分析方法</a:t>
            </a:r>
            <a:r>
              <a:rPr lang="en-US" altLang="zh-CN" sz="2000" b="1" smtClean="0"/>
              <a:t>,</a:t>
            </a:r>
            <a:r>
              <a:rPr lang="zh-CN" altLang="en-US" sz="2000" b="1" smtClean="0"/>
              <a:t>为分析系统性能随系统参数变化的规律性提供了有力工具</a:t>
            </a:r>
            <a:r>
              <a:rPr lang="en-US" altLang="zh-CN" sz="2000" b="1" smtClean="0"/>
              <a:t>,</a:t>
            </a:r>
            <a:r>
              <a:rPr lang="zh-CN" altLang="en-US" sz="2000" b="1" smtClean="0"/>
              <a:t>被广泛应用于反馈控制系统的分析、设计中。</a:t>
            </a:r>
          </a:p>
          <a:p>
            <a:pPr eaLnBrk="1" hangingPunct="1"/>
            <a:endParaRPr lang="zh-CN" altLang="en-US" sz="2000" b="1" smtClean="0"/>
          </a:p>
          <a:p>
            <a:pPr eaLnBrk="1" hangingPunct="1"/>
            <a:r>
              <a:rPr lang="zh-CN" altLang="en-US" sz="2000" b="1" smtClean="0"/>
              <a:t>我国著名科学家钱学森将控制理论应用于工程实践</a:t>
            </a:r>
            <a:r>
              <a:rPr lang="en-US" altLang="zh-CN" sz="2000" b="1" smtClean="0"/>
              <a:t>,</a:t>
            </a:r>
            <a:r>
              <a:rPr lang="zh-CN" altLang="en-US" sz="2000" b="1" smtClean="0"/>
              <a:t>并与</a:t>
            </a:r>
            <a:r>
              <a:rPr lang="en-US" altLang="zh-CN" sz="2000" b="1" smtClean="0"/>
              <a:t>1954</a:t>
            </a:r>
            <a:r>
              <a:rPr lang="zh-CN" altLang="en-US" sz="2000" b="1" smtClean="0"/>
              <a:t>年出版了</a:t>
            </a:r>
            <a:r>
              <a:rPr lang="en-US" altLang="zh-CN" sz="2000" b="1" smtClean="0"/>
              <a:t>《</a:t>
            </a:r>
            <a:r>
              <a:rPr lang="zh-CN" altLang="en-US" sz="2000" b="1" smtClean="0"/>
              <a:t>工程控制论</a:t>
            </a:r>
            <a:r>
              <a:rPr lang="en-US" altLang="zh-CN" sz="2000" b="1" smtClean="0"/>
              <a:t>》</a:t>
            </a:r>
            <a:r>
              <a:rPr lang="zh-CN" altLang="en-US" sz="2000" b="1" smtClean="0"/>
              <a:t>。</a:t>
            </a:r>
          </a:p>
        </p:txBody>
      </p:sp>
      <p:sp>
        <p:nvSpPr>
          <p:cNvPr id="65539" name="Rectangle 6">
            <a:hlinkClick r:id="rId2" action="ppaction://hlinkpres?slideindex=1&amp;slidetitle="/>
          </p:cNvPr>
          <p:cNvSpPr>
            <a:spLocks noChangeArrowheads="1"/>
          </p:cNvSpPr>
          <p:nvPr/>
        </p:nvSpPr>
        <p:spPr bwMode="auto">
          <a:xfrm>
            <a:off x="5364163" y="5876925"/>
            <a:ext cx="3455987" cy="457200"/>
          </a:xfrm>
          <a:prstGeom prst="rect">
            <a:avLst/>
          </a:prstGeom>
          <a:noFill/>
          <a:ln w="9525">
            <a:noFill/>
            <a:miter lim="800000"/>
            <a:headEnd/>
            <a:tailEnd/>
          </a:ln>
        </p:spPr>
        <p:txBody>
          <a:bodyPr>
            <a:spAutoFit/>
          </a:bodyPr>
          <a:lstStyle/>
          <a:p>
            <a:pPr algn="ctr"/>
            <a:r>
              <a:rPr lang="zh-CN" altLang="en-US" sz="2400" b="1">
                <a:latin typeface="华文新魏" pitchFamily="2" charset="-122"/>
                <a:ea typeface="华文新魏" pitchFamily="2" charset="-122"/>
              </a:rPr>
              <a:t>钱学森</a:t>
            </a:r>
          </a:p>
        </p:txBody>
      </p:sp>
      <p:pic>
        <p:nvPicPr>
          <p:cNvPr id="65540" name="Picture 7">
            <a:hlinkClick r:id="rId3" action="ppaction://hlinksldjump"/>
          </p:cNvPr>
          <p:cNvPicPr>
            <a:picLocks noChangeAspect="1" noChangeArrowheads="1"/>
          </p:cNvPicPr>
          <p:nvPr/>
        </p:nvPicPr>
        <p:blipFill>
          <a:blip r:embed="rId4" cstate="print"/>
          <a:srcRect/>
          <a:stretch>
            <a:fillRect/>
          </a:stretch>
        </p:blipFill>
        <p:spPr bwMode="auto">
          <a:xfrm>
            <a:off x="5292725" y="1989138"/>
            <a:ext cx="3603625" cy="3816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395288" y="2033588"/>
            <a:ext cx="8132762" cy="2908300"/>
          </a:xfrm>
        </p:spPr>
        <p:txBody>
          <a:bodyPr/>
          <a:lstStyle/>
          <a:p>
            <a:pPr eaLnBrk="1" hangingPunct="1"/>
            <a:r>
              <a:rPr lang="zh-CN" altLang="en-US" b="1" smtClean="0"/>
              <a:t>从</a:t>
            </a:r>
            <a:r>
              <a:rPr lang="en-US" altLang="zh-CN" b="1" smtClean="0"/>
              <a:t>20</a:t>
            </a:r>
            <a:r>
              <a:rPr lang="zh-CN" altLang="en-US" b="1" smtClean="0"/>
              <a:t>世纪</a:t>
            </a:r>
            <a:r>
              <a:rPr lang="en-US" altLang="zh-CN" b="1" smtClean="0"/>
              <a:t>40</a:t>
            </a:r>
            <a:r>
              <a:rPr lang="zh-CN" altLang="en-US" b="1" smtClean="0"/>
              <a:t>年代到</a:t>
            </a:r>
            <a:r>
              <a:rPr lang="en-US" altLang="zh-CN" b="1" smtClean="0"/>
              <a:t>50</a:t>
            </a:r>
            <a:r>
              <a:rPr lang="zh-CN" altLang="en-US" b="1" smtClean="0"/>
              <a:t>年代末</a:t>
            </a:r>
            <a:r>
              <a:rPr lang="en-US" altLang="zh-CN" b="1" smtClean="0"/>
              <a:t>,</a:t>
            </a:r>
            <a:r>
              <a:rPr lang="zh-CN" altLang="en-US" b="1" smtClean="0"/>
              <a:t>经典控制理论的发展与应用使整个世界的科学水平出现了巨大的飞跃</a:t>
            </a:r>
            <a:r>
              <a:rPr lang="en-US" altLang="zh-CN" b="1" smtClean="0"/>
              <a:t>,</a:t>
            </a:r>
            <a:r>
              <a:rPr lang="zh-CN" altLang="en-US" b="1" smtClean="0"/>
              <a:t>几乎在工业、农业、交通运输及国防建设的各个领域都广泛采用了自动化控制技术。</a:t>
            </a:r>
          </a:p>
          <a:p>
            <a:pPr lvl="1" indent="-211138" eaLnBrk="1" hangingPunct="1"/>
            <a:endParaRPr lang="en-US" altLang="zh-CN" b="1" smtClean="0">
              <a:solidFill>
                <a:schemeClr val="tx2"/>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type="body" sz="half" idx="1"/>
          </p:nvPr>
        </p:nvSpPr>
        <p:spPr>
          <a:xfrm>
            <a:off x="179388" y="1989138"/>
            <a:ext cx="8964612" cy="2058987"/>
          </a:xfrm>
        </p:spPr>
        <p:txBody>
          <a:bodyPr/>
          <a:lstStyle/>
          <a:p>
            <a:pPr eaLnBrk="1" hangingPunct="1"/>
            <a:r>
              <a:rPr lang="zh-CN" altLang="en-US" sz="2400" b="1" smtClean="0"/>
              <a:t>以传递函数作为描述系统的数学模型</a:t>
            </a:r>
            <a:r>
              <a:rPr lang="en-US" altLang="zh-CN" sz="2400" b="1" smtClean="0"/>
              <a:t>,</a:t>
            </a:r>
            <a:r>
              <a:rPr lang="zh-CN" altLang="en-US" sz="2400" b="1" smtClean="0"/>
              <a:t>以时域分析法、根轨迹法和频域分析法为主要分析设计工具</a:t>
            </a:r>
            <a:r>
              <a:rPr lang="en-US" altLang="zh-CN" sz="2400" b="1" smtClean="0"/>
              <a:t>,</a:t>
            </a:r>
            <a:r>
              <a:rPr lang="zh-CN" altLang="en-US" sz="2400" b="1" smtClean="0"/>
              <a:t>构成了经典控制理论的基本框架。</a:t>
            </a:r>
          </a:p>
          <a:p>
            <a:pPr eaLnBrk="1" hangingPunct="1">
              <a:buFont typeface="Wingdings" pitchFamily="2" charset="2"/>
              <a:buNone/>
            </a:pPr>
            <a:endParaRPr lang="zh-CN" altLang="en-US" sz="2400" b="1" smtClean="0"/>
          </a:p>
          <a:p>
            <a:pPr eaLnBrk="1" hangingPunct="1"/>
            <a:r>
              <a:rPr lang="zh-CN" altLang="en-US" sz="2400" b="1" smtClean="0"/>
              <a:t>经典控制理论主要用于解决反馈控制系统中控制器的分析与设计的问题。</a:t>
            </a:r>
          </a:p>
          <a:p>
            <a:pPr marL="900113" lvl="1" indent="-368300" eaLnBrk="1" hangingPunct="1"/>
            <a:r>
              <a:rPr lang="zh-CN" altLang="en-US" sz="2400" b="1" smtClean="0"/>
              <a:t>如图所示为反馈控制系统的简化原理框图。</a:t>
            </a:r>
          </a:p>
        </p:txBody>
      </p:sp>
      <p:graphicFrame>
        <p:nvGraphicFramePr>
          <p:cNvPr id="11266" name="Object 7"/>
          <p:cNvGraphicFramePr>
            <a:graphicFrameLocks noChangeAspect="1"/>
          </p:cNvGraphicFramePr>
          <p:nvPr>
            <p:ph sz="half" idx="2"/>
          </p:nvPr>
        </p:nvGraphicFramePr>
        <p:xfrm>
          <a:off x="611188" y="4868863"/>
          <a:ext cx="5832475" cy="1989137"/>
        </p:xfrm>
        <a:graphic>
          <a:graphicData uri="http://schemas.openxmlformats.org/presentationml/2006/ole">
            <p:oleObj spid="_x0000_s11266" name="图片" r:id="rId3" imgW="3996777" imgH="1284116" progId="Word.Picture.8">
              <p:embed/>
            </p:oleObj>
          </a:graphicData>
        </a:graphic>
      </p:graphicFrame>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4800" b="1" smtClean="0"/>
              <a:t>现代控制理论</a:t>
            </a:r>
            <a:endParaRPr lang="zh-CN" altLang="en-US" sz="4000" smtClean="0"/>
          </a:p>
        </p:txBody>
      </p:sp>
      <p:sp>
        <p:nvSpPr>
          <p:cNvPr id="67587" name="Rectangle 3"/>
          <p:cNvSpPr>
            <a:spLocks noGrp="1" noChangeArrowheads="1"/>
          </p:cNvSpPr>
          <p:nvPr>
            <p:ph type="body" idx="1"/>
          </p:nvPr>
        </p:nvSpPr>
        <p:spPr>
          <a:xfrm>
            <a:off x="250825" y="2060575"/>
            <a:ext cx="8497888" cy="4043363"/>
          </a:xfrm>
        </p:spPr>
        <p:txBody>
          <a:bodyPr/>
          <a:lstStyle/>
          <a:p>
            <a:pPr marL="900113" lvl="1" indent="-368300" eaLnBrk="1" hangingPunct="1"/>
            <a:r>
              <a:rPr lang="en-US" altLang="zh-CN" b="1" smtClean="0"/>
              <a:t>20</a:t>
            </a:r>
            <a:r>
              <a:rPr lang="zh-CN" altLang="en-US" b="1" smtClean="0"/>
              <a:t>世纪</a:t>
            </a:r>
            <a:r>
              <a:rPr lang="en-US" altLang="zh-CN" b="1" smtClean="0"/>
              <a:t>50</a:t>
            </a:r>
            <a:r>
              <a:rPr lang="zh-CN" altLang="en-US" b="1" smtClean="0"/>
              <a:t>年代中期</a:t>
            </a:r>
            <a:r>
              <a:rPr lang="en-US" altLang="zh-CN" b="1" smtClean="0"/>
              <a:t>,</a:t>
            </a:r>
            <a:r>
              <a:rPr lang="zh-CN" altLang="en-US" b="1" smtClean="0"/>
              <a:t>科学技术及生产力的发展</a:t>
            </a:r>
            <a:r>
              <a:rPr lang="en-US" altLang="zh-CN" b="1" smtClean="0"/>
              <a:t>,</a:t>
            </a:r>
            <a:r>
              <a:rPr lang="zh-CN" altLang="en-US" b="1" smtClean="0"/>
              <a:t>特别是空间技术的发展</a:t>
            </a:r>
            <a:r>
              <a:rPr lang="en-US" altLang="zh-CN" b="1" smtClean="0"/>
              <a:t>,</a:t>
            </a:r>
            <a:r>
              <a:rPr lang="zh-CN" altLang="en-US" b="1" smtClean="0"/>
              <a:t>迫切要求解决更复杂的多变量系统、非线性系统的最优控制问题</a:t>
            </a:r>
            <a:r>
              <a:rPr lang="en-US" altLang="zh-CN" b="1" smtClean="0"/>
              <a:t>(</a:t>
            </a:r>
            <a:r>
              <a:rPr lang="zh-CN" altLang="en-US" b="1" smtClean="0"/>
              <a:t>例如火箭和宇航器的导航、跟踪和着陆过程中的高精度、低消耗控制</a:t>
            </a:r>
            <a:r>
              <a:rPr lang="en-US" altLang="zh-CN" b="1" smtClean="0"/>
              <a:t>,</a:t>
            </a:r>
            <a:r>
              <a:rPr lang="zh-CN" altLang="en-US" b="1" smtClean="0"/>
              <a:t>到达目标的控制时间最小等</a:t>
            </a:r>
            <a:r>
              <a:rPr lang="en-US" altLang="zh-CN" b="1" smtClean="0"/>
              <a:t>)</a:t>
            </a:r>
            <a:r>
              <a:rPr lang="zh-CN" altLang="en-US" b="1" smtClean="0"/>
              <a:t>。</a:t>
            </a:r>
          </a:p>
        </p:txBody>
      </p:sp>
      <p:sp>
        <p:nvSpPr>
          <p:cNvPr id="67588" name="Rectangle 6"/>
          <p:cNvSpPr>
            <a:spLocks noChangeArrowheads="1"/>
          </p:cNvSpPr>
          <p:nvPr/>
        </p:nvSpPr>
        <p:spPr bwMode="auto">
          <a:xfrm>
            <a:off x="0" y="2786063"/>
            <a:ext cx="9144000" cy="0"/>
          </a:xfrm>
          <a:prstGeom prst="rect">
            <a:avLst/>
          </a:prstGeom>
          <a:noFill/>
          <a:ln w="12700" cap="sq">
            <a:noFill/>
            <a:miter lim="800000"/>
            <a:headEnd/>
            <a:tailEnd/>
          </a:ln>
        </p:spPr>
        <p:txBody>
          <a:bodyPr wrap="none" anchor="ctr">
            <a:spAutoFit/>
          </a:bodyPr>
          <a:lstStyle/>
          <a:p>
            <a:endParaRPr lang="zh-CN" altLang="en-US"/>
          </a:p>
        </p:txBody>
      </p:sp>
      <p:sp>
        <p:nvSpPr>
          <p:cNvPr id="67589" name="矩形 4"/>
          <p:cNvSpPr>
            <a:spLocks noChangeArrowheads="1"/>
          </p:cNvSpPr>
          <p:nvPr/>
        </p:nvSpPr>
        <p:spPr bwMode="auto">
          <a:xfrm>
            <a:off x="1187450" y="4941888"/>
            <a:ext cx="6192838" cy="904875"/>
          </a:xfrm>
          <a:prstGeom prst="rect">
            <a:avLst/>
          </a:prstGeom>
          <a:solidFill>
            <a:schemeClr val="accent2"/>
          </a:solidFill>
          <a:ln w="9525">
            <a:noFill/>
            <a:miter lim="800000"/>
            <a:headEnd/>
            <a:tailEnd/>
          </a:ln>
        </p:spPr>
        <p:txBody>
          <a:bodyPr>
            <a:spAutoFit/>
          </a:bodyPr>
          <a:lstStyle/>
          <a:p>
            <a:pPr>
              <a:lnSpc>
                <a:spcPct val="110000"/>
              </a:lnSpc>
            </a:pPr>
            <a:r>
              <a:rPr lang="en-US" altLang="zh-CN" sz="2400"/>
              <a:t>State-variable models and optimal control developed in 1950’s-1970’s (</a:t>
            </a:r>
            <a:r>
              <a:rPr lang="en-US" altLang="zh-CN" sz="2400" i="1"/>
              <a:t>space age</a:t>
            </a:r>
            <a:r>
              <a:rPr lang="en-US" altLang="zh-CN" sz="2400"/>
              <a:t>)</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4000" b="1" smtClean="0"/>
              <a:t>现代控制理论</a:t>
            </a:r>
            <a:endParaRPr lang="zh-CN" altLang="en-US" sz="4000" smtClean="0"/>
          </a:p>
        </p:txBody>
      </p:sp>
      <p:sp>
        <p:nvSpPr>
          <p:cNvPr id="68611" name="Rectangle 3"/>
          <p:cNvSpPr>
            <a:spLocks noGrp="1" noChangeArrowheads="1"/>
          </p:cNvSpPr>
          <p:nvPr>
            <p:ph type="body" idx="1"/>
          </p:nvPr>
        </p:nvSpPr>
        <p:spPr/>
        <p:txBody>
          <a:bodyPr/>
          <a:lstStyle/>
          <a:p>
            <a:pPr lvl="1" eaLnBrk="1" hangingPunct="1">
              <a:lnSpc>
                <a:spcPct val="90000"/>
              </a:lnSpc>
            </a:pPr>
            <a:r>
              <a:rPr lang="zh-CN" altLang="en-US" b="1" smtClean="0"/>
              <a:t>现代控制理论（最优控制、系统辨识、卡尔曼滤波、自适应控制、智能控制）</a:t>
            </a:r>
          </a:p>
          <a:p>
            <a:pPr lvl="2" eaLnBrk="1" hangingPunct="1">
              <a:lnSpc>
                <a:spcPct val="90000"/>
              </a:lnSpc>
            </a:pPr>
            <a:r>
              <a:rPr lang="en-US" altLang="zh-CN" b="1" smtClean="0"/>
              <a:t>1950</a:t>
            </a:r>
            <a:r>
              <a:rPr lang="zh-CN" altLang="en-US" b="1" smtClean="0"/>
              <a:t>年代</a:t>
            </a:r>
            <a:r>
              <a:rPr lang="en-US" altLang="zh-CN" b="1" smtClean="0"/>
              <a:t>~</a:t>
            </a:r>
            <a:r>
              <a:rPr lang="zh-CN" altLang="en-US" b="1" smtClean="0"/>
              <a:t>至今</a:t>
            </a:r>
          </a:p>
          <a:p>
            <a:pPr lvl="2" eaLnBrk="1" hangingPunct="1">
              <a:lnSpc>
                <a:spcPct val="90000"/>
              </a:lnSpc>
            </a:pPr>
            <a:r>
              <a:rPr lang="zh-CN" altLang="en-US" b="1" smtClean="0"/>
              <a:t>起源于</a:t>
            </a:r>
            <a:r>
              <a:rPr lang="en-US" altLang="zh-CN" b="1" smtClean="0"/>
              <a:t>: </a:t>
            </a:r>
          </a:p>
          <a:p>
            <a:pPr lvl="2" eaLnBrk="1" hangingPunct="1">
              <a:lnSpc>
                <a:spcPct val="90000"/>
              </a:lnSpc>
              <a:buFont typeface="Wingdings" pitchFamily="2" charset="2"/>
              <a:buNone/>
            </a:pPr>
            <a:r>
              <a:rPr lang="en-US" altLang="zh-CN" b="1" smtClean="0"/>
              <a:t> (</a:t>
            </a:r>
            <a:r>
              <a:rPr lang="zh-CN" altLang="en-US" b="1" smtClean="0"/>
              <a:t>美国</a:t>
            </a:r>
            <a:r>
              <a:rPr lang="en-US" altLang="zh-CN" b="1" smtClean="0"/>
              <a:t>)</a:t>
            </a:r>
            <a:r>
              <a:rPr lang="zh-CN" altLang="en-US" b="1" smtClean="0"/>
              <a:t>卡尔曼线性系统结构性理论和最优滤波理论</a:t>
            </a:r>
          </a:p>
          <a:p>
            <a:pPr lvl="2" eaLnBrk="1" hangingPunct="1">
              <a:lnSpc>
                <a:spcPct val="90000"/>
              </a:lnSpc>
              <a:buFont typeface="Wingdings" pitchFamily="2" charset="2"/>
              <a:buNone/>
            </a:pPr>
            <a:r>
              <a:rPr lang="zh-CN" altLang="en-US" b="1" smtClean="0"/>
              <a:t> </a:t>
            </a:r>
            <a:r>
              <a:rPr lang="en-US" altLang="zh-CN" b="1" smtClean="0"/>
              <a:t>(</a:t>
            </a:r>
            <a:r>
              <a:rPr lang="zh-CN" altLang="en-US" b="1" smtClean="0"/>
              <a:t>前苏联</a:t>
            </a:r>
            <a:r>
              <a:rPr lang="en-US" altLang="zh-CN" b="1" smtClean="0"/>
              <a:t>)</a:t>
            </a:r>
            <a:r>
              <a:rPr lang="zh-CN" altLang="en-US" b="1" smtClean="0"/>
              <a:t>李亚普诺夫稳定性理论</a:t>
            </a:r>
          </a:p>
          <a:p>
            <a:pPr lvl="2" eaLnBrk="1" hangingPunct="1">
              <a:lnSpc>
                <a:spcPct val="90000"/>
              </a:lnSpc>
              <a:buFont typeface="Wingdings" pitchFamily="2" charset="2"/>
              <a:buNone/>
            </a:pPr>
            <a:r>
              <a:rPr lang="zh-CN" altLang="en-US" b="1" smtClean="0"/>
              <a:t> </a:t>
            </a:r>
            <a:r>
              <a:rPr lang="en-US" altLang="zh-CN" b="1" smtClean="0"/>
              <a:t>(</a:t>
            </a:r>
            <a:r>
              <a:rPr lang="zh-CN" altLang="en-US" b="1" smtClean="0"/>
              <a:t>前苏联</a:t>
            </a:r>
            <a:r>
              <a:rPr lang="en-US" altLang="zh-CN" b="1" smtClean="0"/>
              <a:t>)</a:t>
            </a:r>
            <a:r>
              <a:rPr lang="zh-CN" altLang="en-US" b="1" smtClean="0"/>
              <a:t>庞特里亚金的极大值原理</a:t>
            </a:r>
          </a:p>
          <a:p>
            <a:pPr lvl="2" eaLnBrk="1" hangingPunct="1">
              <a:lnSpc>
                <a:spcPct val="90000"/>
              </a:lnSpc>
              <a:buFont typeface="Wingdings" pitchFamily="2" charset="2"/>
              <a:buNone/>
            </a:pPr>
            <a:r>
              <a:rPr lang="zh-CN" altLang="en-US" b="1" smtClean="0"/>
              <a:t> </a:t>
            </a:r>
            <a:r>
              <a:rPr lang="en-US" altLang="zh-CN" b="1" smtClean="0"/>
              <a:t>(</a:t>
            </a:r>
            <a:r>
              <a:rPr lang="zh-CN" altLang="en-US" b="1" smtClean="0"/>
              <a:t>美国</a:t>
            </a:r>
            <a:r>
              <a:rPr lang="en-US" altLang="zh-CN" b="1" smtClean="0"/>
              <a:t>)</a:t>
            </a:r>
            <a:r>
              <a:rPr lang="zh-CN" altLang="en-US" b="1" smtClean="0"/>
              <a:t>贝尔曼的动态规划理论</a:t>
            </a:r>
          </a:p>
          <a:p>
            <a:pPr lvl="2" eaLnBrk="1" hangingPunct="1">
              <a:lnSpc>
                <a:spcPct val="90000"/>
              </a:lnSpc>
            </a:pPr>
            <a:r>
              <a:rPr lang="zh-CN" altLang="en-US" b="1" smtClean="0"/>
              <a:t>主要特征</a:t>
            </a:r>
            <a:r>
              <a:rPr lang="en-US" altLang="zh-CN" b="1" smtClean="0"/>
              <a:t>: </a:t>
            </a:r>
            <a:r>
              <a:rPr lang="zh-CN" altLang="en-US" b="1" smtClean="0"/>
              <a:t>基于状态空间的现代时域分析设计</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0" y="1412875"/>
            <a:ext cx="8964613" cy="5283200"/>
          </a:xfrm>
        </p:spPr>
        <p:txBody>
          <a:bodyPr/>
          <a:lstStyle/>
          <a:p>
            <a:pPr eaLnBrk="1" hangingPunct="1">
              <a:lnSpc>
                <a:spcPct val="80000"/>
              </a:lnSpc>
            </a:pPr>
            <a:r>
              <a:rPr kumimoji="1" lang="zh-CN" altLang="en-US" sz="1800" b="1" smtClean="0"/>
              <a:t>经典控制理论     </a:t>
            </a:r>
            <a:r>
              <a:rPr kumimoji="1" lang="en-US" altLang="zh-CN" sz="1800" b="1" smtClean="0"/>
              <a:t>( 19</a:t>
            </a:r>
            <a:r>
              <a:rPr kumimoji="1" lang="zh-CN" altLang="en-US" sz="1800" b="1" smtClean="0"/>
              <a:t>世纪初 </a:t>
            </a:r>
            <a:r>
              <a:rPr kumimoji="1" lang="en-US" altLang="zh-CN" sz="1800" b="1" smtClean="0"/>
              <a:t>)                                                                             </a:t>
            </a:r>
          </a:p>
          <a:p>
            <a:pPr eaLnBrk="1" hangingPunct="1">
              <a:lnSpc>
                <a:spcPct val="80000"/>
              </a:lnSpc>
            </a:pPr>
            <a:r>
              <a:rPr kumimoji="1" lang="en-US" altLang="zh-CN" sz="1800" b="1" smtClean="0"/>
              <a:t>                                    </a:t>
            </a:r>
            <a:r>
              <a:rPr kumimoji="1" lang="zh-CN" altLang="en-US" sz="1800" b="1" smtClean="0"/>
              <a:t>时域法</a:t>
            </a:r>
          </a:p>
          <a:p>
            <a:pPr eaLnBrk="1" hangingPunct="1">
              <a:lnSpc>
                <a:spcPct val="80000"/>
              </a:lnSpc>
            </a:pPr>
            <a:r>
              <a:rPr kumimoji="1" lang="zh-CN" altLang="en-US" sz="1800" b="1" smtClean="0"/>
              <a:t>                                    复域法 </a:t>
            </a:r>
            <a:r>
              <a:rPr kumimoji="1" lang="en-US" altLang="zh-CN" sz="1800" b="1" smtClean="0"/>
              <a:t>(</a:t>
            </a:r>
            <a:r>
              <a:rPr kumimoji="1" lang="zh-CN" altLang="en-US" sz="1800" b="1" smtClean="0"/>
              <a:t>根轨迹法</a:t>
            </a:r>
            <a:r>
              <a:rPr kumimoji="1" lang="en-US" altLang="zh-CN" sz="1800" b="1" smtClean="0"/>
              <a:t>)</a:t>
            </a:r>
          </a:p>
          <a:p>
            <a:pPr eaLnBrk="1" hangingPunct="1">
              <a:lnSpc>
                <a:spcPct val="80000"/>
              </a:lnSpc>
            </a:pPr>
            <a:r>
              <a:rPr kumimoji="1" lang="en-US" altLang="zh-CN" sz="1800" b="1" smtClean="0"/>
              <a:t>                                    </a:t>
            </a:r>
            <a:r>
              <a:rPr kumimoji="1" lang="zh-CN" altLang="en-US" sz="1800" b="1" smtClean="0"/>
              <a:t>频域法            </a:t>
            </a:r>
          </a:p>
          <a:p>
            <a:pPr eaLnBrk="1" hangingPunct="1">
              <a:lnSpc>
                <a:spcPct val="80000"/>
              </a:lnSpc>
            </a:pPr>
            <a:endParaRPr kumimoji="1" lang="zh-CN" altLang="en-US" sz="1800" b="1" smtClean="0"/>
          </a:p>
          <a:p>
            <a:pPr eaLnBrk="1" hangingPunct="1">
              <a:lnSpc>
                <a:spcPct val="80000"/>
              </a:lnSpc>
            </a:pPr>
            <a:r>
              <a:rPr kumimoji="1" lang="zh-CN" altLang="en-US" sz="1800" b="1" smtClean="0"/>
              <a:t>现代控制理论    </a:t>
            </a:r>
            <a:r>
              <a:rPr kumimoji="1" lang="en-US" altLang="zh-CN" sz="1800" b="1" smtClean="0"/>
              <a:t>( 20</a:t>
            </a:r>
            <a:r>
              <a:rPr kumimoji="1" lang="zh-CN" altLang="en-US" sz="1800" b="1" smtClean="0"/>
              <a:t>世纪</a:t>
            </a:r>
            <a:r>
              <a:rPr kumimoji="1" lang="en-US" altLang="zh-CN" sz="1800" b="1" smtClean="0"/>
              <a:t>50</a:t>
            </a:r>
            <a:r>
              <a:rPr kumimoji="1" lang="zh-CN" altLang="en-US" sz="1800" b="1" smtClean="0"/>
              <a:t>年代至今 </a:t>
            </a:r>
            <a:r>
              <a:rPr kumimoji="1" lang="en-US" altLang="zh-CN" sz="1800" b="1" smtClean="0"/>
              <a:t>)</a:t>
            </a:r>
          </a:p>
          <a:p>
            <a:pPr eaLnBrk="1" hangingPunct="1">
              <a:lnSpc>
                <a:spcPct val="80000"/>
              </a:lnSpc>
            </a:pPr>
            <a:r>
              <a:rPr kumimoji="1" lang="en-US" altLang="zh-CN" sz="1800" b="1" smtClean="0"/>
              <a:t>                                    </a:t>
            </a:r>
            <a:r>
              <a:rPr kumimoji="1" lang="zh-CN" altLang="en-US" sz="1800" b="1" smtClean="0"/>
              <a:t>线性系统                    自适应控制 </a:t>
            </a:r>
            <a:r>
              <a:rPr kumimoji="1" lang="en-US" altLang="zh-CN" sz="1800" b="1" smtClean="0"/>
              <a:t>adaptive control</a:t>
            </a:r>
            <a:endParaRPr kumimoji="1" lang="zh-CN" altLang="en-US" sz="1800" b="1" smtClean="0"/>
          </a:p>
          <a:p>
            <a:pPr eaLnBrk="1" hangingPunct="1">
              <a:lnSpc>
                <a:spcPct val="80000"/>
              </a:lnSpc>
            </a:pPr>
            <a:r>
              <a:rPr kumimoji="1" lang="zh-CN" altLang="en-US" sz="1800" b="1" smtClean="0"/>
              <a:t>                                    最优控制                    鲁棒控制 </a:t>
            </a:r>
            <a:r>
              <a:rPr kumimoji="1" lang="en-US" altLang="zh-CN" sz="1800" b="1" smtClean="0"/>
              <a:t>robust control</a:t>
            </a:r>
            <a:endParaRPr kumimoji="1" lang="zh-CN" altLang="en-US" sz="1800" b="1" smtClean="0"/>
          </a:p>
          <a:p>
            <a:pPr eaLnBrk="1" hangingPunct="1">
              <a:lnSpc>
                <a:spcPct val="80000"/>
              </a:lnSpc>
            </a:pPr>
            <a:r>
              <a:rPr kumimoji="1" lang="zh-CN" altLang="en-US" sz="1800" b="1" smtClean="0"/>
              <a:t>                                    最佳估计                    容错控制</a:t>
            </a:r>
            <a:r>
              <a:rPr kumimoji="1" lang="en-US" altLang="zh-CN" sz="1800" b="1" smtClean="0"/>
              <a:t>Fault-tolerant control</a:t>
            </a:r>
            <a:endParaRPr kumimoji="1" lang="zh-CN" altLang="en-US" sz="1800" b="1" smtClean="0"/>
          </a:p>
          <a:p>
            <a:pPr eaLnBrk="1" hangingPunct="1">
              <a:lnSpc>
                <a:spcPct val="80000"/>
              </a:lnSpc>
            </a:pPr>
            <a:r>
              <a:rPr kumimoji="1" lang="zh-CN" altLang="en-US" sz="1800" b="1" smtClean="0"/>
              <a:t>                                    系统辨识                    递阶控制   </a:t>
            </a:r>
          </a:p>
          <a:p>
            <a:pPr eaLnBrk="1" hangingPunct="1">
              <a:lnSpc>
                <a:spcPct val="80000"/>
              </a:lnSpc>
            </a:pPr>
            <a:r>
              <a:rPr kumimoji="1" lang="zh-CN" altLang="en-US" sz="1800" b="1" smtClean="0"/>
              <a:t>                                                                     大系统理论 </a:t>
            </a:r>
            <a:r>
              <a:rPr kumimoji="1" lang="en-US" altLang="zh-CN" sz="1800" b="1" smtClean="0"/>
              <a:t>Large-scale system</a:t>
            </a:r>
            <a:endParaRPr kumimoji="1" lang="zh-CN" altLang="en-US" sz="1800" b="1" smtClean="0"/>
          </a:p>
          <a:p>
            <a:pPr eaLnBrk="1" hangingPunct="1">
              <a:lnSpc>
                <a:spcPct val="80000"/>
              </a:lnSpc>
            </a:pPr>
            <a:r>
              <a:rPr kumimoji="1" lang="zh-CN" altLang="en-US" sz="1800" b="1" smtClean="0"/>
              <a:t>                                                                   复杂系统理论</a:t>
            </a:r>
            <a:r>
              <a:rPr kumimoji="1" lang="en-US" altLang="zh-CN" sz="1800" b="1" smtClean="0"/>
              <a:t>complex system</a:t>
            </a:r>
            <a:endParaRPr kumimoji="1" lang="zh-CN" altLang="en-US" sz="1800" b="1" smtClean="0"/>
          </a:p>
          <a:p>
            <a:pPr eaLnBrk="1" hangingPunct="1">
              <a:lnSpc>
                <a:spcPct val="80000"/>
              </a:lnSpc>
            </a:pPr>
            <a:r>
              <a:rPr kumimoji="1" lang="zh-CN" altLang="en-US" sz="1800" b="1" smtClean="0"/>
              <a:t>智能控制理论    </a:t>
            </a:r>
            <a:r>
              <a:rPr kumimoji="1" lang="en-US" altLang="zh-CN" sz="1800" b="1" smtClean="0"/>
              <a:t>( 20</a:t>
            </a:r>
            <a:r>
              <a:rPr kumimoji="1" lang="zh-CN" altLang="en-US" sz="1800" b="1" smtClean="0"/>
              <a:t>世纪</a:t>
            </a:r>
            <a:r>
              <a:rPr kumimoji="1" lang="en-US" altLang="zh-CN" sz="1800" b="1" smtClean="0"/>
              <a:t>70</a:t>
            </a:r>
            <a:r>
              <a:rPr kumimoji="1" lang="zh-CN" altLang="en-US" sz="1800" b="1" smtClean="0"/>
              <a:t>年代至今</a:t>
            </a:r>
            <a:r>
              <a:rPr kumimoji="1" lang="en-US" altLang="zh-CN" sz="1800" b="1" smtClean="0"/>
              <a:t>)</a:t>
            </a:r>
          </a:p>
          <a:p>
            <a:pPr eaLnBrk="1" hangingPunct="1">
              <a:lnSpc>
                <a:spcPct val="80000"/>
              </a:lnSpc>
            </a:pPr>
            <a:r>
              <a:rPr kumimoji="1" lang="en-US" altLang="zh-CN" sz="1800" b="1" smtClean="0"/>
              <a:t>                                    </a:t>
            </a:r>
            <a:r>
              <a:rPr kumimoji="1" lang="zh-CN" altLang="en-US" sz="1800" b="1" smtClean="0"/>
              <a:t>专家系统</a:t>
            </a:r>
            <a:r>
              <a:rPr kumimoji="1" lang="en-US" altLang="zh-CN" sz="1800" b="1" smtClean="0"/>
              <a:t>Expert system</a:t>
            </a:r>
            <a:endParaRPr kumimoji="1" lang="zh-CN" altLang="en-US" sz="1800" b="1" smtClean="0"/>
          </a:p>
          <a:p>
            <a:pPr eaLnBrk="1" hangingPunct="1">
              <a:lnSpc>
                <a:spcPct val="80000"/>
              </a:lnSpc>
            </a:pPr>
            <a:r>
              <a:rPr kumimoji="1" lang="zh-CN" altLang="en-US" sz="1800" b="1" smtClean="0"/>
              <a:t>                                    模糊控制</a:t>
            </a:r>
            <a:r>
              <a:rPr kumimoji="1" lang="en-US" altLang="zh-CN" sz="1800" b="1" smtClean="0"/>
              <a:t>Fuzzy </a:t>
            </a:r>
            <a:endParaRPr kumimoji="1" lang="zh-CN" altLang="en-US" sz="1800" b="1" smtClean="0"/>
          </a:p>
          <a:p>
            <a:pPr eaLnBrk="1" hangingPunct="1">
              <a:lnSpc>
                <a:spcPct val="80000"/>
              </a:lnSpc>
            </a:pPr>
            <a:r>
              <a:rPr kumimoji="1" lang="zh-CN" altLang="en-US" sz="1800" b="1" smtClean="0"/>
              <a:t>                                    神经网络 </a:t>
            </a:r>
            <a:r>
              <a:rPr kumimoji="1" lang="en-US" altLang="zh-CN" sz="1800" b="1" smtClean="0"/>
              <a:t>ANN </a:t>
            </a:r>
            <a:endParaRPr kumimoji="1" lang="zh-CN" altLang="en-US" sz="1800" b="1" smtClean="0"/>
          </a:p>
          <a:p>
            <a:pPr eaLnBrk="1" hangingPunct="1">
              <a:lnSpc>
                <a:spcPct val="80000"/>
              </a:lnSpc>
            </a:pPr>
            <a:r>
              <a:rPr kumimoji="1" lang="zh-CN" altLang="en-US" sz="1800" b="1" smtClean="0"/>
              <a:t>                                    遗传算法 </a:t>
            </a:r>
            <a:r>
              <a:rPr kumimoji="1" lang="en-US" altLang="zh-CN" sz="1800" b="1" smtClean="0"/>
              <a:t>GA </a:t>
            </a:r>
            <a:endParaRPr kumimoji="1" lang="zh-CN" altLang="en-US" sz="1800" b="1" smtClean="0"/>
          </a:p>
          <a:p>
            <a:pPr eaLnBrk="1" hangingPunct="1">
              <a:lnSpc>
                <a:spcPct val="80000"/>
              </a:lnSpc>
            </a:pPr>
            <a:r>
              <a:rPr kumimoji="1" lang="zh-CN" altLang="en-US" sz="1800" b="1" smtClean="0"/>
              <a:t>                                     </a:t>
            </a:r>
            <a:r>
              <a:rPr kumimoji="1" lang="en-US" altLang="zh-CN" sz="1800" b="1" smtClean="0"/>
              <a:t>Agent</a:t>
            </a:r>
            <a:r>
              <a:rPr kumimoji="1" lang="zh-CN" altLang="en-US" sz="1800" b="1" smtClean="0"/>
              <a:t>（智能体）</a:t>
            </a:r>
          </a:p>
        </p:txBody>
      </p:sp>
      <p:sp>
        <p:nvSpPr>
          <p:cNvPr id="37891" name="Rectangle 3"/>
          <p:cNvSpPr>
            <a:spLocks noGrp="1" noChangeArrowheads="1"/>
          </p:cNvSpPr>
          <p:nvPr>
            <p:ph type="title"/>
          </p:nvPr>
        </p:nvSpPr>
        <p:spPr>
          <a:xfrm>
            <a:off x="1150938" y="476250"/>
            <a:ext cx="7793037" cy="628650"/>
          </a:xfrm>
          <a:ln>
            <a:solidFill>
              <a:schemeClr val="accent2"/>
            </a:solidFill>
          </a:ln>
        </p:spPr>
        <p:txBody>
          <a:bodyPr/>
          <a:lstStyle/>
          <a:p>
            <a:pPr eaLnBrk="1" hangingPunct="1"/>
            <a:r>
              <a:rPr lang="zh-CN" altLang="en-US" sz="4000" smtClean="0"/>
              <a:t>控制理论的发展历程</a:t>
            </a:r>
          </a:p>
        </p:txBody>
      </p:sp>
      <p:sp>
        <p:nvSpPr>
          <p:cNvPr id="4" name="椭圆形标注 3"/>
          <p:cNvSpPr/>
          <p:nvPr/>
        </p:nvSpPr>
        <p:spPr>
          <a:xfrm>
            <a:off x="5364163" y="1052513"/>
            <a:ext cx="1584325" cy="1008062"/>
          </a:xfrm>
          <a:prstGeom prst="wedgeEllipseCallout">
            <a:avLst>
              <a:gd name="adj1" fmla="val -79946"/>
              <a:gd name="adj2" fmla="val 6650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7030A0"/>
                </a:solidFill>
              </a:rPr>
              <a:t>维纳</a:t>
            </a:r>
          </a:p>
        </p:txBody>
      </p:sp>
      <p:sp>
        <p:nvSpPr>
          <p:cNvPr id="5" name="椭圆形标注 4"/>
          <p:cNvSpPr/>
          <p:nvPr/>
        </p:nvSpPr>
        <p:spPr>
          <a:xfrm>
            <a:off x="250825" y="3141663"/>
            <a:ext cx="2160588" cy="1008062"/>
          </a:xfrm>
          <a:prstGeom prst="wedgeEllipseCallout">
            <a:avLst>
              <a:gd name="adj1" fmla="val 70977"/>
              <a:gd name="adj2" fmla="val -2553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7030A0"/>
                </a:solidFill>
              </a:rPr>
              <a:t>卡尔曼</a:t>
            </a:r>
            <a:endParaRPr lang="en-US" altLang="zh-CN" b="1" dirty="0">
              <a:solidFill>
                <a:srgbClr val="7030A0"/>
              </a:solidFill>
            </a:endParaRPr>
          </a:p>
          <a:p>
            <a:pPr algn="ctr">
              <a:defRPr/>
            </a:pPr>
            <a:r>
              <a:rPr lang="zh-CN" altLang="en-US" b="1" dirty="0">
                <a:solidFill>
                  <a:srgbClr val="7030A0"/>
                </a:solidFill>
              </a:rPr>
              <a:t>庞特里亚金</a:t>
            </a:r>
            <a:endParaRPr lang="en-US" altLang="zh-CN" b="1" dirty="0">
              <a:solidFill>
                <a:srgbClr val="7030A0"/>
              </a:solidFill>
            </a:endParaRPr>
          </a:p>
          <a:p>
            <a:pPr algn="ctr">
              <a:defRPr/>
            </a:pPr>
            <a:r>
              <a:rPr lang="zh-CN" altLang="en-US" b="1" dirty="0">
                <a:solidFill>
                  <a:srgbClr val="7030A0"/>
                </a:solidFill>
              </a:rPr>
              <a:t>贝尔曼</a:t>
            </a:r>
          </a:p>
        </p:txBody>
      </p:sp>
      <p:sp>
        <p:nvSpPr>
          <p:cNvPr id="6" name="椭圆形标注 5"/>
          <p:cNvSpPr/>
          <p:nvPr/>
        </p:nvSpPr>
        <p:spPr>
          <a:xfrm>
            <a:off x="6372225" y="4941888"/>
            <a:ext cx="2087563" cy="1008062"/>
          </a:xfrm>
          <a:prstGeom prst="wedgeEllipseCallout">
            <a:avLst>
              <a:gd name="adj1" fmla="val -81702"/>
              <a:gd name="adj2" fmla="val 2248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7030A0"/>
                </a:solidFill>
              </a:rPr>
              <a:t>傅京孙</a:t>
            </a:r>
            <a:r>
              <a:rPr lang="en-US" altLang="zh-CN" b="1" dirty="0">
                <a:solidFill>
                  <a:srgbClr val="7030A0"/>
                </a:solidFill>
              </a:rPr>
              <a:t>(Purdue U.)</a:t>
            </a:r>
            <a:endParaRPr lang="zh-CN" altLang="en-US" b="1" dirty="0">
              <a:solidFill>
                <a:srgbClr val="7030A0"/>
              </a:solidFill>
            </a:endParaRPr>
          </a:p>
        </p:txBody>
      </p:sp>
      <p:sp>
        <p:nvSpPr>
          <p:cNvPr id="37895" name="矩形 6"/>
          <p:cNvSpPr>
            <a:spLocks noChangeArrowheads="1"/>
          </p:cNvSpPr>
          <p:nvPr/>
        </p:nvSpPr>
        <p:spPr bwMode="auto">
          <a:xfrm>
            <a:off x="323850" y="5013325"/>
            <a:ext cx="1947863" cy="369888"/>
          </a:xfrm>
          <a:prstGeom prst="rect">
            <a:avLst/>
          </a:prstGeom>
          <a:solidFill>
            <a:schemeClr val="accent2"/>
          </a:solidFill>
          <a:ln w="9525">
            <a:noFill/>
            <a:miter lim="800000"/>
            <a:headEnd/>
            <a:tailEnd/>
          </a:ln>
        </p:spPr>
        <p:txBody>
          <a:bodyPr wrap="none">
            <a:spAutoFit/>
          </a:bodyPr>
          <a:lstStyle/>
          <a:p>
            <a:r>
              <a:rPr lang="en-US" altLang="zh-CN"/>
              <a:t>intelligent control</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1p"/>
          <p:cNvPicPr>
            <a:picLocks noChangeAspect="1" noChangeArrowheads="1"/>
          </p:cNvPicPr>
          <p:nvPr/>
        </p:nvPicPr>
        <p:blipFill>
          <a:blip r:embed="rId2" cstate="print"/>
          <a:srcRect/>
          <a:stretch>
            <a:fillRect/>
          </a:stretch>
        </p:blipFill>
        <p:spPr bwMode="auto">
          <a:xfrm>
            <a:off x="381000" y="1524000"/>
            <a:ext cx="3149600" cy="4876800"/>
          </a:xfrm>
          <a:prstGeom prst="rect">
            <a:avLst/>
          </a:prstGeom>
          <a:noFill/>
          <a:ln w="9525">
            <a:noFill/>
            <a:miter lim="800000"/>
            <a:headEnd/>
            <a:tailEnd/>
          </a:ln>
        </p:spPr>
      </p:pic>
      <p:pic>
        <p:nvPicPr>
          <p:cNvPr id="22531" name="Picture 3" descr="3p"/>
          <p:cNvPicPr>
            <a:picLocks noChangeAspect="1" noChangeArrowheads="1"/>
          </p:cNvPicPr>
          <p:nvPr/>
        </p:nvPicPr>
        <p:blipFill>
          <a:blip r:embed="rId3" cstate="print"/>
          <a:srcRect/>
          <a:stretch>
            <a:fillRect/>
          </a:stretch>
        </p:blipFill>
        <p:spPr bwMode="auto">
          <a:xfrm>
            <a:off x="3886200" y="4191000"/>
            <a:ext cx="4648200" cy="2105025"/>
          </a:xfrm>
          <a:prstGeom prst="rect">
            <a:avLst/>
          </a:prstGeom>
          <a:noFill/>
          <a:ln w="9525">
            <a:noFill/>
            <a:miter lim="800000"/>
            <a:headEnd/>
            <a:tailEnd/>
          </a:ln>
        </p:spPr>
      </p:pic>
      <p:sp>
        <p:nvSpPr>
          <p:cNvPr id="22532" name="Text Box 4"/>
          <p:cNvSpPr txBox="1">
            <a:spLocks noChangeArrowheads="1"/>
          </p:cNvSpPr>
          <p:nvPr/>
        </p:nvSpPr>
        <p:spPr bwMode="auto">
          <a:xfrm>
            <a:off x="863600" y="765175"/>
            <a:ext cx="8280400" cy="519113"/>
          </a:xfrm>
          <a:prstGeom prst="rect">
            <a:avLst/>
          </a:prstGeom>
          <a:noFill/>
          <a:ln w="9525">
            <a:noFill/>
            <a:miter lim="800000"/>
            <a:headEnd/>
            <a:tailEnd/>
          </a:ln>
        </p:spPr>
        <p:txBody>
          <a:bodyPr>
            <a:spAutoFit/>
          </a:bodyPr>
          <a:lstStyle/>
          <a:p>
            <a:pPr>
              <a:spcBef>
                <a:spcPct val="50000"/>
              </a:spcBef>
            </a:pPr>
            <a:r>
              <a:rPr lang="zh-CN" altLang="en-US" sz="2800">
                <a:latin typeface="黑体" pitchFamily="2" charset="-122"/>
                <a:ea typeface="黑体" pitchFamily="2" charset="-122"/>
              </a:rPr>
              <a:t>公元</a:t>
            </a:r>
            <a:r>
              <a:rPr lang="en-US" altLang="zh-CN" sz="2800">
                <a:latin typeface="黑体" pitchFamily="2" charset="-122"/>
                <a:ea typeface="黑体" pitchFamily="2" charset="-122"/>
              </a:rPr>
              <a:t>235</a:t>
            </a:r>
            <a:r>
              <a:rPr lang="zh-CN" altLang="en-US" sz="2800">
                <a:latin typeface="黑体" pitchFamily="2" charset="-122"/>
                <a:ea typeface="黑体" pitchFamily="2" charset="-122"/>
              </a:rPr>
              <a:t>年马钧研制出能自动指示方向的指南车</a:t>
            </a:r>
            <a:r>
              <a:rPr lang="zh-CN" altLang="en-US" sz="2400"/>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ln>
            <a:solidFill>
              <a:schemeClr val="accent2"/>
            </a:solidFill>
          </a:ln>
        </p:spPr>
        <p:txBody>
          <a:bodyPr/>
          <a:lstStyle/>
          <a:p>
            <a:pPr eaLnBrk="1" hangingPunct="1"/>
            <a:r>
              <a:rPr lang="zh-CN" altLang="en-US" dirty="0" smtClean="0"/>
              <a:t>控制系统（装置）的发展历程</a:t>
            </a:r>
          </a:p>
        </p:txBody>
      </p:sp>
      <p:sp>
        <p:nvSpPr>
          <p:cNvPr id="70659" name="Rectangle 3"/>
          <p:cNvSpPr>
            <a:spLocks noGrp="1" noChangeArrowheads="1"/>
          </p:cNvSpPr>
          <p:nvPr>
            <p:ph type="body" sz="half" idx="1"/>
          </p:nvPr>
        </p:nvSpPr>
        <p:spPr>
          <a:xfrm>
            <a:off x="35496" y="1844675"/>
            <a:ext cx="7761287" cy="4464050"/>
          </a:xfrm>
        </p:spPr>
        <p:txBody>
          <a:bodyPr/>
          <a:lstStyle/>
          <a:p>
            <a:pPr eaLnBrk="1" hangingPunct="1">
              <a:lnSpc>
                <a:spcPct val="150000"/>
              </a:lnSpc>
            </a:pPr>
            <a:r>
              <a:rPr lang="zh-CN" altLang="en-US" sz="2000" dirty="0" smtClean="0"/>
              <a:t>上世纪</a:t>
            </a:r>
            <a:r>
              <a:rPr lang="en-US" altLang="zh-CN" sz="2000" dirty="0" smtClean="0"/>
              <a:t>40</a:t>
            </a:r>
            <a:r>
              <a:rPr lang="zh-CN" altLang="en-US" sz="2000" dirty="0" smtClean="0"/>
              <a:t>年代至</a:t>
            </a:r>
            <a:r>
              <a:rPr lang="en-US" altLang="zh-CN" sz="2000" dirty="0" smtClean="0"/>
              <a:t>60</a:t>
            </a:r>
            <a:r>
              <a:rPr lang="zh-CN" altLang="en-US" sz="2000" dirty="0" smtClean="0"/>
              <a:t>年代末</a:t>
            </a:r>
          </a:p>
          <a:p>
            <a:pPr lvl="1" eaLnBrk="1" hangingPunct="1">
              <a:lnSpc>
                <a:spcPct val="150000"/>
              </a:lnSpc>
              <a:spcBef>
                <a:spcPct val="30000"/>
              </a:spcBef>
            </a:pPr>
            <a:r>
              <a:rPr lang="zh-CN" altLang="en-US" sz="2000" b="1" dirty="0" smtClean="0">
                <a:solidFill>
                  <a:schemeClr val="folHlink"/>
                </a:solidFill>
              </a:rPr>
              <a:t>现场基地式仪表 </a:t>
            </a:r>
          </a:p>
          <a:p>
            <a:pPr lvl="1" eaLnBrk="1" hangingPunct="1">
              <a:lnSpc>
                <a:spcPct val="150000"/>
              </a:lnSpc>
              <a:spcBef>
                <a:spcPct val="30000"/>
              </a:spcBef>
            </a:pPr>
            <a:r>
              <a:rPr lang="zh-CN" altLang="en-US" sz="2000" b="1" dirty="0" smtClean="0">
                <a:solidFill>
                  <a:schemeClr val="folHlink"/>
                </a:solidFill>
              </a:rPr>
              <a:t>继电逻辑控制系统</a:t>
            </a:r>
          </a:p>
          <a:p>
            <a:pPr eaLnBrk="1" hangingPunct="1">
              <a:lnSpc>
                <a:spcPct val="150000"/>
              </a:lnSpc>
            </a:pPr>
            <a:r>
              <a:rPr lang="zh-CN" altLang="en-US" sz="2000" dirty="0" smtClean="0"/>
              <a:t>上世纪</a:t>
            </a:r>
            <a:r>
              <a:rPr lang="en-US" altLang="zh-CN" sz="2000" dirty="0" smtClean="0"/>
              <a:t>70</a:t>
            </a:r>
            <a:r>
              <a:rPr lang="zh-CN" altLang="en-US" sz="2000" dirty="0" smtClean="0"/>
              <a:t>年代初至</a:t>
            </a:r>
            <a:r>
              <a:rPr lang="en-US" altLang="zh-CN" sz="2000" dirty="0" smtClean="0"/>
              <a:t>90</a:t>
            </a:r>
            <a:r>
              <a:rPr lang="zh-CN" altLang="en-US" sz="2000" dirty="0" smtClean="0"/>
              <a:t>年代中期</a:t>
            </a:r>
          </a:p>
          <a:p>
            <a:pPr lvl="1" eaLnBrk="1" hangingPunct="1">
              <a:lnSpc>
                <a:spcPct val="150000"/>
              </a:lnSpc>
              <a:spcBef>
                <a:spcPct val="30000"/>
              </a:spcBef>
            </a:pPr>
            <a:r>
              <a:rPr lang="zh-CN" altLang="en-US" sz="2000" b="1" dirty="0" smtClean="0">
                <a:solidFill>
                  <a:schemeClr val="folHlink"/>
                </a:solidFill>
              </a:rPr>
              <a:t>直接数字控制系统</a:t>
            </a:r>
            <a:r>
              <a:rPr lang="en-US" altLang="zh-CN" sz="2000" b="1" dirty="0" smtClean="0">
                <a:solidFill>
                  <a:schemeClr val="folHlink"/>
                </a:solidFill>
              </a:rPr>
              <a:t>DDC</a:t>
            </a:r>
          </a:p>
          <a:p>
            <a:pPr lvl="1" eaLnBrk="1" hangingPunct="1">
              <a:lnSpc>
                <a:spcPct val="150000"/>
              </a:lnSpc>
              <a:spcBef>
                <a:spcPct val="30000"/>
              </a:spcBef>
            </a:pPr>
            <a:r>
              <a:rPr lang="zh-CN" altLang="en-US" sz="2000" b="1" dirty="0" smtClean="0">
                <a:solidFill>
                  <a:schemeClr val="folHlink"/>
                </a:solidFill>
              </a:rPr>
              <a:t>可编程逻辑控制器</a:t>
            </a:r>
            <a:r>
              <a:rPr lang="en-US" altLang="zh-CN" sz="2000" b="1" dirty="0" smtClean="0">
                <a:solidFill>
                  <a:schemeClr val="folHlink"/>
                </a:solidFill>
              </a:rPr>
              <a:t>PLC</a:t>
            </a:r>
          </a:p>
          <a:p>
            <a:pPr lvl="1" eaLnBrk="1" hangingPunct="1">
              <a:lnSpc>
                <a:spcPct val="150000"/>
              </a:lnSpc>
              <a:spcBef>
                <a:spcPct val="30000"/>
              </a:spcBef>
            </a:pPr>
            <a:r>
              <a:rPr lang="zh-CN" altLang="en-US" sz="2000" b="1" dirty="0" smtClean="0">
                <a:solidFill>
                  <a:schemeClr val="folHlink"/>
                </a:solidFill>
              </a:rPr>
              <a:t>集散控制系统</a:t>
            </a:r>
            <a:r>
              <a:rPr lang="en-US" altLang="zh-CN" sz="2000" b="1" dirty="0" smtClean="0">
                <a:solidFill>
                  <a:schemeClr val="folHlink"/>
                </a:solidFill>
              </a:rPr>
              <a:t>DCS</a:t>
            </a:r>
          </a:p>
          <a:p>
            <a:pPr lvl="1" eaLnBrk="1" hangingPunct="1">
              <a:lnSpc>
                <a:spcPct val="150000"/>
              </a:lnSpc>
              <a:spcBef>
                <a:spcPct val="30000"/>
              </a:spcBef>
            </a:pPr>
            <a:r>
              <a:rPr lang="zh-CN" altLang="en-US" sz="2000" b="1" dirty="0" smtClean="0">
                <a:solidFill>
                  <a:schemeClr val="folHlink"/>
                </a:solidFill>
              </a:rPr>
              <a:t>基于</a:t>
            </a:r>
            <a:r>
              <a:rPr lang="en-US" altLang="zh-CN" sz="2000" b="1" dirty="0" smtClean="0">
                <a:solidFill>
                  <a:schemeClr val="folHlink"/>
                </a:solidFill>
              </a:rPr>
              <a:t>PC</a:t>
            </a:r>
            <a:r>
              <a:rPr lang="zh-CN" altLang="en-US" sz="2000" b="1" dirty="0" smtClean="0">
                <a:solidFill>
                  <a:schemeClr val="folHlink"/>
                </a:solidFill>
              </a:rPr>
              <a:t>总线的工业控制计算机</a:t>
            </a:r>
          </a:p>
          <a:p>
            <a:pPr lvl="1" eaLnBrk="1" hangingPunct="1">
              <a:lnSpc>
                <a:spcPct val="150000"/>
              </a:lnSpc>
              <a:spcBef>
                <a:spcPct val="30000"/>
              </a:spcBef>
            </a:pPr>
            <a:r>
              <a:rPr lang="zh-CN" altLang="en-US" sz="2000" b="1" dirty="0" smtClean="0">
                <a:solidFill>
                  <a:schemeClr val="folHlink"/>
                </a:solidFill>
              </a:rPr>
              <a:t>基于单片机的测控装置</a:t>
            </a:r>
          </a:p>
        </p:txBody>
      </p:sp>
      <p:pic>
        <p:nvPicPr>
          <p:cNvPr id="5" name="Picture 5" descr="MIT_CNC"/>
          <p:cNvPicPr>
            <a:picLocks noChangeAspect="1" noChangeArrowheads="1"/>
          </p:cNvPicPr>
          <p:nvPr/>
        </p:nvPicPr>
        <p:blipFill>
          <a:blip r:embed="rId2" cstate="print"/>
          <a:srcRect/>
          <a:stretch>
            <a:fillRect/>
          </a:stretch>
        </p:blipFill>
        <p:spPr bwMode="auto">
          <a:xfrm>
            <a:off x="4860032" y="1700808"/>
            <a:ext cx="3456384" cy="2503277"/>
          </a:xfrm>
          <a:prstGeom prst="rect">
            <a:avLst/>
          </a:prstGeom>
          <a:noFill/>
        </p:spPr>
      </p:pic>
      <p:pic>
        <p:nvPicPr>
          <p:cNvPr id="6" name="Picture 3" descr="IMG_0688"/>
          <p:cNvPicPr>
            <a:picLocks noChangeAspect="1" noChangeArrowheads="1"/>
          </p:cNvPicPr>
          <p:nvPr/>
        </p:nvPicPr>
        <p:blipFill>
          <a:blip r:embed="rId3" cstate="print"/>
          <a:srcRect/>
          <a:stretch>
            <a:fillRect/>
          </a:stretch>
        </p:blipFill>
        <p:spPr bwMode="auto">
          <a:xfrm>
            <a:off x="4860032" y="4293096"/>
            <a:ext cx="3419872" cy="25649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ln>
            <a:solidFill>
              <a:schemeClr val="accent2"/>
            </a:solidFill>
          </a:ln>
        </p:spPr>
        <p:txBody>
          <a:bodyPr/>
          <a:lstStyle/>
          <a:p>
            <a:pPr eaLnBrk="1" hangingPunct="1"/>
            <a:r>
              <a:rPr lang="zh-CN" altLang="en-US" dirty="0" smtClean="0"/>
              <a:t>控制系统（装置）的发展历程</a:t>
            </a:r>
          </a:p>
        </p:txBody>
      </p:sp>
      <p:sp>
        <p:nvSpPr>
          <p:cNvPr id="71683" name="Rectangle 3"/>
          <p:cNvSpPr>
            <a:spLocks noGrp="1" noChangeArrowheads="1"/>
          </p:cNvSpPr>
          <p:nvPr>
            <p:ph type="body" sz="half" idx="1"/>
          </p:nvPr>
        </p:nvSpPr>
        <p:spPr>
          <a:xfrm>
            <a:off x="1" y="1844824"/>
            <a:ext cx="7380312" cy="4897438"/>
          </a:xfrm>
        </p:spPr>
        <p:txBody>
          <a:bodyPr/>
          <a:lstStyle/>
          <a:p>
            <a:pPr eaLnBrk="1" hangingPunct="1">
              <a:lnSpc>
                <a:spcPct val="150000"/>
              </a:lnSpc>
            </a:pPr>
            <a:r>
              <a:rPr lang="zh-CN" altLang="en-US" sz="2000" dirty="0" smtClean="0"/>
              <a:t>上世纪</a:t>
            </a:r>
            <a:r>
              <a:rPr lang="en-US" altLang="zh-CN" sz="2000" dirty="0" smtClean="0"/>
              <a:t>90</a:t>
            </a:r>
            <a:r>
              <a:rPr lang="zh-CN" altLang="en-US" sz="2000" dirty="0" smtClean="0"/>
              <a:t>年代末至今</a:t>
            </a:r>
          </a:p>
          <a:p>
            <a:pPr lvl="1" eaLnBrk="1" hangingPunct="1">
              <a:lnSpc>
                <a:spcPct val="150000"/>
              </a:lnSpc>
              <a:spcBef>
                <a:spcPct val="30000"/>
              </a:spcBef>
            </a:pPr>
            <a:r>
              <a:rPr lang="zh-CN" altLang="en-US" sz="2000" b="1" dirty="0" smtClean="0">
                <a:solidFill>
                  <a:schemeClr val="folHlink"/>
                </a:solidFill>
              </a:rPr>
              <a:t>现场总线控制系统</a:t>
            </a:r>
            <a:r>
              <a:rPr lang="en-US" altLang="zh-CN" sz="2000" b="1" dirty="0" smtClean="0">
                <a:solidFill>
                  <a:schemeClr val="folHlink"/>
                </a:solidFill>
              </a:rPr>
              <a:t>FCS</a:t>
            </a:r>
          </a:p>
          <a:p>
            <a:pPr lvl="1" eaLnBrk="1" hangingPunct="1">
              <a:lnSpc>
                <a:spcPct val="150000"/>
              </a:lnSpc>
              <a:spcBef>
                <a:spcPct val="30000"/>
              </a:spcBef>
            </a:pPr>
            <a:r>
              <a:rPr lang="zh-CN" altLang="en-US" sz="2000" b="1" dirty="0" smtClean="0">
                <a:solidFill>
                  <a:schemeClr val="folHlink"/>
                </a:solidFill>
              </a:rPr>
              <a:t>基于</a:t>
            </a:r>
            <a:r>
              <a:rPr lang="en-US" altLang="zh-CN" sz="2000" b="1" dirty="0" smtClean="0">
                <a:solidFill>
                  <a:schemeClr val="folHlink"/>
                </a:solidFill>
              </a:rPr>
              <a:t>PC</a:t>
            </a:r>
            <a:r>
              <a:rPr lang="zh-CN" altLang="en-US" sz="2000" b="1" dirty="0" smtClean="0">
                <a:solidFill>
                  <a:schemeClr val="folHlink"/>
                </a:solidFill>
              </a:rPr>
              <a:t>的控制系统</a:t>
            </a:r>
          </a:p>
          <a:p>
            <a:pPr lvl="1" eaLnBrk="1" hangingPunct="1">
              <a:lnSpc>
                <a:spcPct val="150000"/>
              </a:lnSpc>
              <a:spcBef>
                <a:spcPct val="30000"/>
              </a:spcBef>
            </a:pPr>
            <a:r>
              <a:rPr lang="zh-CN" altLang="en-US" sz="2000" b="1" dirty="0" smtClean="0">
                <a:solidFill>
                  <a:schemeClr val="folHlink"/>
                </a:solidFill>
              </a:rPr>
              <a:t>工业实时以太网控制系统</a:t>
            </a:r>
            <a:r>
              <a:rPr lang="en-US" altLang="zh-CN" sz="2000" b="1" dirty="0" smtClean="0">
                <a:solidFill>
                  <a:schemeClr val="folHlink"/>
                </a:solidFill>
              </a:rPr>
              <a:t>RTE</a:t>
            </a:r>
          </a:p>
          <a:p>
            <a:pPr lvl="1" eaLnBrk="1" hangingPunct="1">
              <a:lnSpc>
                <a:spcPct val="150000"/>
              </a:lnSpc>
              <a:spcBef>
                <a:spcPct val="30000"/>
              </a:spcBef>
            </a:pPr>
            <a:r>
              <a:rPr lang="zh-CN" altLang="en-US" sz="2000" b="1" dirty="0" smtClean="0">
                <a:solidFill>
                  <a:schemeClr val="folHlink"/>
                </a:solidFill>
              </a:rPr>
              <a:t>基于</a:t>
            </a:r>
            <a:r>
              <a:rPr lang="en-US" altLang="zh-CN" sz="2000" b="1" dirty="0" smtClean="0">
                <a:solidFill>
                  <a:schemeClr val="folHlink"/>
                </a:solidFill>
              </a:rPr>
              <a:t>DSP</a:t>
            </a:r>
            <a:r>
              <a:rPr lang="zh-CN" altLang="en-US" sz="2000" b="1" dirty="0" smtClean="0">
                <a:solidFill>
                  <a:schemeClr val="folHlink"/>
                </a:solidFill>
              </a:rPr>
              <a:t>、</a:t>
            </a:r>
            <a:r>
              <a:rPr lang="en-US" altLang="zh-CN" sz="2000" b="1" dirty="0" smtClean="0">
                <a:solidFill>
                  <a:schemeClr val="folHlink"/>
                </a:solidFill>
              </a:rPr>
              <a:t>ARM</a:t>
            </a:r>
            <a:r>
              <a:rPr lang="zh-CN" altLang="en-US" sz="2000" b="1" dirty="0" smtClean="0">
                <a:solidFill>
                  <a:schemeClr val="folHlink"/>
                </a:solidFill>
              </a:rPr>
              <a:t>等的嵌入式</a:t>
            </a:r>
            <a:endParaRPr lang="en-US" altLang="zh-CN" sz="2000" b="1" dirty="0" smtClean="0">
              <a:solidFill>
                <a:schemeClr val="folHlink"/>
              </a:solidFill>
            </a:endParaRPr>
          </a:p>
          <a:p>
            <a:pPr lvl="1" eaLnBrk="1" hangingPunct="1">
              <a:lnSpc>
                <a:spcPct val="150000"/>
              </a:lnSpc>
              <a:spcBef>
                <a:spcPct val="30000"/>
              </a:spcBef>
              <a:buNone/>
            </a:pPr>
            <a:r>
              <a:rPr lang="en-US" altLang="zh-CN" sz="2000" b="1" dirty="0" smtClean="0">
                <a:solidFill>
                  <a:schemeClr val="folHlink"/>
                </a:solidFill>
              </a:rPr>
              <a:t>    </a:t>
            </a:r>
            <a:r>
              <a:rPr lang="zh-CN" altLang="en-US" sz="2000" b="1" dirty="0" smtClean="0">
                <a:solidFill>
                  <a:schemeClr val="folHlink"/>
                </a:solidFill>
              </a:rPr>
              <a:t>测控系统</a:t>
            </a:r>
          </a:p>
        </p:txBody>
      </p:sp>
      <p:pic>
        <p:nvPicPr>
          <p:cNvPr id="4" name="图片 3" descr="2014618111054589.jpg"/>
          <p:cNvPicPr>
            <a:picLocks noChangeAspect="1"/>
          </p:cNvPicPr>
          <p:nvPr/>
        </p:nvPicPr>
        <p:blipFill>
          <a:blip r:embed="rId2" cstate="print"/>
          <a:stretch>
            <a:fillRect/>
          </a:stretch>
        </p:blipFill>
        <p:spPr>
          <a:xfrm>
            <a:off x="4211960" y="1916832"/>
            <a:ext cx="4932040" cy="3228975"/>
          </a:xfrm>
          <a:prstGeom prst="rect">
            <a:avLst/>
          </a:prstGeom>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ln>
            <a:solidFill>
              <a:schemeClr val="accent2"/>
            </a:solidFill>
          </a:ln>
        </p:spPr>
        <p:txBody>
          <a:bodyPr/>
          <a:lstStyle/>
          <a:p>
            <a:pPr eaLnBrk="1" hangingPunct="1"/>
            <a:r>
              <a:rPr lang="zh-CN" altLang="en-US" smtClean="0"/>
              <a:t>控制系统的主要制造商</a:t>
            </a:r>
          </a:p>
        </p:txBody>
      </p:sp>
      <p:sp>
        <p:nvSpPr>
          <p:cNvPr id="72707" name="Rectangle 4"/>
          <p:cNvSpPr>
            <a:spLocks noChangeArrowheads="1"/>
          </p:cNvSpPr>
          <p:nvPr/>
        </p:nvSpPr>
        <p:spPr bwMode="auto">
          <a:xfrm>
            <a:off x="947738" y="2120900"/>
            <a:ext cx="5357812" cy="0"/>
          </a:xfrm>
          <a:prstGeom prst="rect">
            <a:avLst/>
          </a:prstGeom>
          <a:solidFill>
            <a:srgbClr val="FFFFFF"/>
          </a:solidFill>
          <a:ln w="9525" algn="ctr">
            <a:noFill/>
            <a:miter lim="800000"/>
            <a:headEnd/>
            <a:tailEnd/>
          </a:ln>
        </p:spPr>
        <p:txBody>
          <a:bodyPr wrap="none" anchor="ctr">
            <a:spAutoFit/>
          </a:bodyPr>
          <a:lstStyle/>
          <a:p>
            <a:endParaRPr lang="zh-CN" altLang="en-US"/>
          </a:p>
        </p:txBody>
      </p:sp>
      <p:sp>
        <p:nvSpPr>
          <p:cNvPr id="72708" name="Rectangle 5"/>
          <p:cNvSpPr>
            <a:spLocks noChangeArrowheads="1"/>
          </p:cNvSpPr>
          <p:nvPr/>
        </p:nvSpPr>
        <p:spPr bwMode="auto">
          <a:xfrm>
            <a:off x="947738" y="2516188"/>
            <a:ext cx="5357812" cy="0"/>
          </a:xfrm>
          <a:prstGeom prst="rect">
            <a:avLst/>
          </a:prstGeom>
          <a:solidFill>
            <a:srgbClr val="FFFFFF"/>
          </a:solidFill>
          <a:ln w="9525" algn="ctr">
            <a:noFill/>
            <a:miter lim="800000"/>
            <a:headEnd/>
            <a:tailEnd/>
          </a:ln>
        </p:spPr>
        <p:txBody>
          <a:bodyPr wrap="none" anchor="ctr">
            <a:spAutoFit/>
          </a:bodyPr>
          <a:lstStyle/>
          <a:p>
            <a:endParaRPr lang="zh-CN" altLang="en-US"/>
          </a:p>
        </p:txBody>
      </p:sp>
      <p:sp>
        <p:nvSpPr>
          <p:cNvPr id="72709" name="Rectangle 8"/>
          <p:cNvSpPr>
            <a:spLocks noGrp="1" noChangeArrowheads="1"/>
          </p:cNvSpPr>
          <p:nvPr>
            <p:ph type="body" sz="half" idx="1"/>
          </p:nvPr>
        </p:nvSpPr>
        <p:spPr>
          <a:xfrm>
            <a:off x="684213" y="2276475"/>
            <a:ext cx="3167062" cy="3960813"/>
          </a:xfrm>
          <a:noFill/>
        </p:spPr>
        <p:txBody>
          <a:bodyPr/>
          <a:lstStyle/>
          <a:p>
            <a:pPr eaLnBrk="1" hangingPunct="1">
              <a:lnSpc>
                <a:spcPct val="80000"/>
              </a:lnSpc>
            </a:pPr>
            <a:r>
              <a:rPr lang="zh-CN" altLang="en-US" sz="2400" b="1" smtClean="0"/>
              <a:t>三菱  </a:t>
            </a:r>
          </a:p>
          <a:p>
            <a:pPr eaLnBrk="1" hangingPunct="1">
              <a:lnSpc>
                <a:spcPct val="80000"/>
              </a:lnSpc>
            </a:pPr>
            <a:r>
              <a:rPr lang="zh-CN" altLang="en-US" sz="2400" b="1" smtClean="0"/>
              <a:t>西门子 </a:t>
            </a:r>
          </a:p>
          <a:p>
            <a:pPr eaLnBrk="1" hangingPunct="1">
              <a:lnSpc>
                <a:spcPct val="80000"/>
              </a:lnSpc>
            </a:pPr>
            <a:r>
              <a:rPr lang="zh-CN" altLang="en-US" sz="2400" b="1" smtClean="0"/>
              <a:t>欧姆龙  </a:t>
            </a:r>
          </a:p>
          <a:p>
            <a:pPr eaLnBrk="1" hangingPunct="1">
              <a:lnSpc>
                <a:spcPct val="80000"/>
              </a:lnSpc>
            </a:pPr>
            <a:r>
              <a:rPr lang="zh-CN" altLang="en-US" sz="2400" b="1" smtClean="0"/>
              <a:t>罗克韦尔（</a:t>
            </a:r>
            <a:r>
              <a:rPr lang="en-US" altLang="zh-CN" sz="2400" b="1" smtClean="0"/>
              <a:t>AB</a:t>
            </a:r>
            <a:r>
              <a:rPr lang="zh-CN" altLang="en-US" sz="2400" b="1" smtClean="0"/>
              <a:t>）  </a:t>
            </a:r>
          </a:p>
          <a:p>
            <a:pPr eaLnBrk="1" hangingPunct="1">
              <a:lnSpc>
                <a:spcPct val="80000"/>
              </a:lnSpc>
            </a:pPr>
            <a:r>
              <a:rPr lang="zh-CN" altLang="en-US" sz="2400" b="1" smtClean="0"/>
              <a:t>施奈德 </a:t>
            </a:r>
          </a:p>
          <a:p>
            <a:pPr eaLnBrk="1" hangingPunct="1">
              <a:lnSpc>
                <a:spcPct val="80000"/>
              </a:lnSpc>
            </a:pPr>
            <a:r>
              <a:rPr lang="en-US" altLang="zh-CN" sz="2400" b="1" smtClean="0"/>
              <a:t>ABB</a:t>
            </a:r>
          </a:p>
          <a:p>
            <a:pPr eaLnBrk="1" hangingPunct="1">
              <a:lnSpc>
                <a:spcPct val="80000"/>
              </a:lnSpc>
            </a:pPr>
            <a:r>
              <a:rPr lang="zh-CN" altLang="en-US" sz="2400" b="1" smtClean="0"/>
              <a:t>福克斯波罗</a:t>
            </a:r>
          </a:p>
          <a:p>
            <a:pPr eaLnBrk="1" hangingPunct="1">
              <a:lnSpc>
                <a:spcPct val="80000"/>
              </a:lnSpc>
            </a:pPr>
            <a:r>
              <a:rPr lang="zh-CN" altLang="en-US" sz="2400" b="1" smtClean="0"/>
              <a:t>霍尼韦尔</a:t>
            </a:r>
          </a:p>
          <a:p>
            <a:pPr eaLnBrk="1" hangingPunct="1">
              <a:lnSpc>
                <a:spcPct val="80000"/>
              </a:lnSpc>
            </a:pPr>
            <a:r>
              <a:rPr lang="zh-CN" altLang="en-US" sz="2400" b="1" smtClean="0"/>
              <a:t>艾默生</a:t>
            </a:r>
          </a:p>
          <a:p>
            <a:pPr eaLnBrk="1" hangingPunct="1">
              <a:lnSpc>
                <a:spcPct val="80000"/>
              </a:lnSpc>
            </a:pPr>
            <a:r>
              <a:rPr lang="zh-CN" altLang="en-US" sz="2400" b="1" smtClean="0"/>
              <a:t>横河</a:t>
            </a:r>
          </a:p>
        </p:txBody>
      </p:sp>
      <p:sp>
        <p:nvSpPr>
          <p:cNvPr id="72710" name="Freeform 11"/>
          <p:cNvSpPr>
            <a:spLocks/>
          </p:cNvSpPr>
          <p:nvPr/>
        </p:nvSpPr>
        <p:spPr bwMode="auto">
          <a:xfrm>
            <a:off x="5608638" y="4149725"/>
            <a:ext cx="622300" cy="441325"/>
          </a:xfrm>
          <a:custGeom>
            <a:avLst/>
            <a:gdLst>
              <a:gd name="T0" fmla="*/ 0 w 392"/>
              <a:gd name="T1" fmla="*/ 2147483647 h 277"/>
              <a:gd name="T2" fmla="*/ 0 w 392"/>
              <a:gd name="T3" fmla="*/ 2147483647 h 277"/>
              <a:gd name="T4" fmla="*/ 2147483647 w 392"/>
              <a:gd name="T5" fmla="*/ 2147483647 h 277"/>
              <a:gd name="T6" fmla="*/ 2147483647 w 392"/>
              <a:gd name="T7" fmla="*/ 2147483647 h 277"/>
              <a:gd name="T8" fmla="*/ 2147483647 w 392"/>
              <a:gd name="T9" fmla="*/ 2147483647 h 277"/>
              <a:gd name="T10" fmla="*/ 2147483647 w 392"/>
              <a:gd name="T11" fmla="*/ 2147483647 h 277"/>
              <a:gd name="T12" fmla="*/ 2147483647 w 392"/>
              <a:gd name="T13" fmla="*/ 2147483647 h 277"/>
              <a:gd name="T14" fmla="*/ 2147483647 w 392"/>
              <a:gd name="T15" fmla="*/ 2147483647 h 277"/>
              <a:gd name="T16" fmla="*/ 2147483647 w 392"/>
              <a:gd name="T17" fmla="*/ 2147483647 h 277"/>
              <a:gd name="T18" fmla="*/ 2147483647 w 392"/>
              <a:gd name="T19" fmla="*/ 2147483647 h 277"/>
              <a:gd name="T20" fmla="*/ 2147483647 w 392"/>
              <a:gd name="T21" fmla="*/ 2147483647 h 277"/>
              <a:gd name="T22" fmla="*/ 2147483647 w 392"/>
              <a:gd name="T23" fmla="*/ 2147483647 h 277"/>
              <a:gd name="T24" fmla="*/ 2147483647 w 392"/>
              <a:gd name="T25" fmla="*/ 2147483647 h 277"/>
              <a:gd name="T26" fmla="*/ 2147483647 w 392"/>
              <a:gd name="T27" fmla="*/ 2147483647 h 277"/>
              <a:gd name="T28" fmla="*/ 2147483647 w 392"/>
              <a:gd name="T29" fmla="*/ 2147483647 h 277"/>
              <a:gd name="T30" fmla="*/ 2147483647 w 392"/>
              <a:gd name="T31" fmla="*/ 2147483647 h 277"/>
              <a:gd name="T32" fmla="*/ 2147483647 w 392"/>
              <a:gd name="T33" fmla="*/ 0 h 277"/>
              <a:gd name="T34" fmla="*/ 2147483647 w 392"/>
              <a:gd name="T35" fmla="*/ 0 h 277"/>
              <a:gd name="T36" fmla="*/ 2147483647 w 392"/>
              <a:gd name="T37" fmla="*/ 0 h 277"/>
              <a:gd name="T38" fmla="*/ 2147483647 w 392"/>
              <a:gd name="T39" fmla="*/ 2147483647 h 277"/>
              <a:gd name="T40" fmla="*/ 2147483647 w 392"/>
              <a:gd name="T41" fmla="*/ 2147483647 h 277"/>
              <a:gd name="T42" fmla="*/ 2147483647 w 392"/>
              <a:gd name="T43" fmla="*/ 2147483647 h 277"/>
              <a:gd name="T44" fmla="*/ 2147483647 w 392"/>
              <a:gd name="T45" fmla="*/ 2147483647 h 277"/>
              <a:gd name="T46" fmla="*/ 2147483647 w 392"/>
              <a:gd name="T47" fmla="*/ 2147483647 h 277"/>
              <a:gd name="T48" fmla="*/ 2147483647 w 392"/>
              <a:gd name="T49" fmla="*/ 2147483647 h 277"/>
              <a:gd name="T50" fmla="*/ 2147483647 w 392"/>
              <a:gd name="T51" fmla="*/ 2147483647 h 277"/>
              <a:gd name="T52" fmla="*/ 2147483647 w 392"/>
              <a:gd name="T53" fmla="*/ 2147483647 h 277"/>
              <a:gd name="T54" fmla="*/ 2147483647 w 392"/>
              <a:gd name="T55" fmla="*/ 2147483647 h 277"/>
              <a:gd name="T56" fmla="*/ 2147483647 w 392"/>
              <a:gd name="T57" fmla="*/ 2147483647 h 277"/>
              <a:gd name="T58" fmla="*/ 2147483647 w 392"/>
              <a:gd name="T59" fmla="*/ 2147483647 h 277"/>
              <a:gd name="T60" fmla="*/ 2147483647 w 392"/>
              <a:gd name="T61" fmla="*/ 2147483647 h 277"/>
              <a:gd name="T62" fmla="*/ 2147483647 w 392"/>
              <a:gd name="T63" fmla="*/ 2147483647 h 277"/>
              <a:gd name="T64" fmla="*/ 2147483647 w 392"/>
              <a:gd name="T65" fmla="*/ 2147483647 h 277"/>
              <a:gd name="T66" fmla="*/ 2147483647 w 392"/>
              <a:gd name="T67" fmla="*/ 2147483647 h 277"/>
              <a:gd name="T68" fmla="*/ 2147483647 w 392"/>
              <a:gd name="T69" fmla="*/ 2147483647 h 277"/>
              <a:gd name="T70" fmla="*/ 2147483647 w 392"/>
              <a:gd name="T71" fmla="*/ 2147483647 h 277"/>
              <a:gd name="T72" fmla="*/ 2147483647 w 392"/>
              <a:gd name="T73" fmla="*/ 2147483647 h 277"/>
              <a:gd name="T74" fmla="*/ 2147483647 w 392"/>
              <a:gd name="T75" fmla="*/ 2147483647 h 277"/>
              <a:gd name="T76" fmla="*/ 2147483647 w 392"/>
              <a:gd name="T77" fmla="*/ 2147483647 h 277"/>
              <a:gd name="T78" fmla="*/ 2147483647 w 392"/>
              <a:gd name="T79" fmla="*/ 2147483647 h 277"/>
              <a:gd name="T80" fmla="*/ 2147483647 w 392"/>
              <a:gd name="T81" fmla="*/ 2147483647 h 277"/>
              <a:gd name="T82" fmla="*/ 2147483647 w 392"/>
              <a:gd name="T83" fmla="*/ 2147483647 h 277"/>
              <a:gd name="T84" fmla="*/ 2147483647 w 392"/>
              <a:gd name="T85" fmla="*/ 2147483647 h 277"/>
              <a:gd name="T86" fmla="*/ 2147483647 w 392"/>
              <a:gd name="T87" fmla="*/ 2147483647 h 277"/>
              <a:gd name="T88" fmla="*/ 2147483647 w 392"/>
              <a:gd name="T89" fmla="*/ 2147483647 h 277"/>
              <a:gd name="T90" fmla="*/ 2147483647 w 392"/>
              <a:gd name="T91" fmla="*/ 2147483647 h 277"/>
              <a:gd name="T92" fmla="*/ 2147483647 w 392"/>
              <a:gd name="T93" fmla="*/ 2147483647 h 277"/>
              <a:gd name="T94" fmla="*/ 2147483647 w 392"/>
              <a:gd name="T95" fmla="*/ 2147483647 h 277"/>
              <a:gd name="T96" fmla="*/ 2147483647 w 392"/>
              <a:gd name="T97" fmla="*/ 2147483647 h 277"/>
              <a:gd name="T98" fmla="*/ 2147483647 w 392"/>
              <a:gd name="T99" fmla="*/ 2147483647 h 277"/>
              <a:gd name="T100" fmla="*/ 0 w 392"/>
              <a:gd name="T101" fmla="*/ 2147483647 h 27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277"/>
              <a:gd name="T155" fmla="*/ 392 w 392"/>
              <a:gd name="T156" fmla="*/ 277 h 27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277">
                <a:moveTo>
                  <a:pt x="0" y="253"/>
                </a:moveTo>
                <a:lnTo>
                  <a:pt x="0" y="136"/>
                </a:lnTo>
                <a:lnTo>
                  <a:pt x="0" y="131"/>
                </a:lnTo>
                <a:lnTo>
                  <a:pt x="0" y="129"/>
                </a:lnTo>
                <a:lnTo>
                  <a:pt x="1" y="126"/>
                </a:lnTo>
                <a:lnTo>
                  <a:pt x="1" y="123"/>
                </a:lnTo>
                <a:lnTo>
                  <a:pt x="1" y="120"/>
                </a:lnTo>
                <a:lnTo>
                  <a:pt x="3" y="117"/>
                </a:lnTo>
                <a:lnTo>
                  <a:pt x="3" y="116"/>
                </a:lnTo>
                <a:lnTo>
                  <a:pt x="4" y="113"/>
                </a:lnTo>
                <a:lnTo>
                  <a:pt x="6" y="111"/>
                </a:lnTo>
                <a:lnTo>
                  <a:pt x="7" y="108"/>
                </a:lnTo>
                <a:lnTo>
                  <a:pt x="9" y="105"/>
                </a:lnTo>
                <a:lnTo>
                  <a:pt x="10" y="103"/>
                </a:lnTo>
                <a:lnTo>
                  <a:pt x="12" y="101"/>
                </a:lnTo>
                <a:lnTo>
                  <a:pt x="13" y="98"/>
                </a:lnTo>
                <a:lnTo>
                  <a:pt x="15" y="95"/>
                </a:lnTo>
                <a:lnTo>
                  <a:pt x="18" y="94"/>
                </a:lnTo>
                <a:lnTo>
                  <a:pt x="90" y="20"/>
                </a:lnTo>
                <a:lnTo>
                  <a:pt x="93" y="17"/>
                </a:lnTo>
                <a:lnTo>
                  <a:pt x="96" y="16"/>
                </a:lnTo>
                <a:lnTo>
                  <a:pt x="98" y="14"/>
                </a:lnTo>
                <a:lnTo>
                  <a:pt x="100" y="12"/>
                </a:lnTo>
                <a:lnTo>
                  <a:pt x="103" y="10"/>
                </a:lnTo>
                <a:lnTo>
                  <a:pt x="106" y="9"/>
                </a:lnTo>
                <a:lnTo>
                  <a:pt x="109" y="9"/>
                </a:lnTo>
                <a:lnTo>
                  <a:pt x="110" y="7"/>
                </a:lnTo>
                <a:lnTo>
                  <a:pt x="113" y="6"/>
                </a:lnTo>
                <a:lnTo>
                  <a:pt x="116" y="4"/>
                </a:lnTo>
                <a:lnTo>
                  <a:pt x="119" y="3"/>
                </a:lnTo>
                <a:lnTo>
                  <a:pt x="123" y="1"/>
                </a:lnTo>
                <a:lnTo>
                  <a:pt x="126" y="1"/>
                </a:lnTo>
                <a:lnTo>
                  <a:pt x="129" y="1"/>
                </a:lnTo>
                <a:lnTo>
                  <a:pt x="134" y="0"/>
                </a:lnTo>
                <a:lnTo>
                  <a:pt x="137" y="0"/>
                </a:lnTo>
                <a:lnTo>
                  <a:pt x="247" y="0"/>
                </a:lnTo>
                <a:lnTo>
                  <a:pt x="250" y="0"/>
                </a:lnTo>
                <a:lnTo>
                  <a:pt x="253" y="0"/>
                </a:lnTo>
                <a:lnTo>
                  <a:pt x="256" y="1"/>
                </a:lnTo>
                <a:lnTo>
                  <a:pt x="259" y="1"/>
                </a:lnTo>
                <a:lnTo>
                  <a:pt x="262" y="1"/>
                </a:lnTo>
                <a:lnTo>
                  <a:pt x="265" y="3"/>
                </a:lnTo>
                <a:lnTo>
                  <a:pt x="268" y="4"/>
                </a:lnTo>
                <a:lnTo>
                  <a:pt x="270" y="4"/>
                </a:lnTo>
                <a:lnTo>
                  <a:pt x="272" y="6"/>
                </a:lnTo>
                <a:lnTo>
                  <a:pt x="275" y="7"/>
                </a:lnTo>
                <a:lnTo>
                  <a:pt x="278" y="9"/>
                </a:lnTo>
                <a:lnTo>
                  <a:pt x="279" y="9"/>
                </a:lnTo>
                <a:lnTo>
                  <a:pt x="282" y="10"/>
                </a:lnTo>
                <a:lnTo>
                  <a:pt x="285" y="13"/>
                </a:lnTo>
                <a:lnTo>
                  <a:pt x="288" y="14"/>
                </a:lnTo>
                <a:lnTo>
                  <a:pt x="291" y="16"/>
                </a:lnTo>
                <a:lnTo>
                  <a:pt x="378" y="100"/>
                </a:lnTo>
                <a:lnTo>
                  <a:pt x="379" y="101"/>
                </a:lnTo>
                <a:lnTo>
                  <a:pt x="381" y="104"/>
                </a:lnTo>
                <a:lnTo>
                  <a:pt x="381" y="105"/>
                </a:lnTo>
                <a:lnTo>
                  <a:pt x="382" y="108"/>
                </a:lnTo>
                <a:lnTo>
                  <a:pt x="384" y="111"/>
                </a:lnTo>
                <a:lnTo>
                  <a:pt x="385" y="114"/>
                </a:lnTo>
                <a:lnTo>
                  <a:pt x="385" y="116"/>
                </a:lnTo>
                <a:lnTo>
                  <a:pt x="388" y="117"/>
                </a:lnTo>
                <a:lnTo>
                  <a:pt x="388" y="120"/>
                </a:lnTo>
                <a:lnTo>
                  <a:pt x="388" y="123"/>
                </a:lnTo>
                <a:lnTo>
                  <a:pt x="390" y="126"/>
                </a:lnTo>
                <a:lnTo>
                  <a:pt x="391" y="127"/>
                </a:lnTo>
                <a:lnTo>
                  <a:pt x="391" y="130"/>
                </a:lnTo>
                <a:lnTo>
                  <a:pt x="391" y="131"/>
                </a:lnTo>
                <a:lnTo>
                  <a:pt x="391" y="134"/>
                </a:lnTo>
                <a:lnTo>
                  <a:pt x="391" y="137"/>
                </a:lnTo>
                <a:lnTo>
                  <a:pt x="391" y="251"/>
                </a:lnTo>
                <a:lnTo>
                  <a:pt x="391" y="253"/>
                </a:lnTo>
                <a:lnTo>
                  <a:pt x="391" y="257"/>
                </a:lnTo>
                <a:lnTo>
                  <a:pt x="390" y="259"/>
                </a:lnTo>
                <a:lnTo>
                  <a:pt x="388" y="262"/>
                </a:lnTo>
                <a:lnTo>
                  <a:pt x="387" y="263"/>
                </a:lnTo>
                <a:lnTo>
                  <a:pt x="385" y="266"/>
                </a:lnTo>
                <a:lnTo>
                  <a:pt x="384" y="267"/>
                </a:lnTo>
                <a:lnTo>
                  <a:pt x="382" y="269"/>
                </a:lnTo>
                <a:lnTo>
                  <a:pt x="381" y="270"/>
                </a:lnTo>
                <a:lnTo>
                  <a:pt x="379" y="272"/>
                </a:lnTo>
                <a:lnTo>
                  <a:pt x="378" y="273"/>
                </a:lnTo>
                <a:lnTo>
                  <a:pt x="375" y="275"/>
                </a:lnTo>
                <a:lnTo>
                  <a:pt x="372" y="275"/>
                </a:lnTo>
                <a:lnTo>
                  <a:pt x="370" y="275"/>
                </a:lnTo>
                <a:lnTo>
                  <a:pt x="369" y="276"/>
                </a:lnTo>
                <a:lnTo>
                  <a:pt x="367" y="276"/>
                </a:lnTo>
                <a:lnTo>
                  <a:pt x="22" y="276"/>
                </a:lnTo>
                <a:lnTo>
                  <a:pt x="21" y="275"/>
                </a:lnTo>
                <a:lnTo>
                  <a:pt x="18" y="275"/>
                </a:lnTo>
                <a:lnTo>
                  <a:pt x="15" y="275"/>
                </a:lnTo>
                <a:lnTo>
                  <a:pt x="13" y="273"/>
                </a:lnTo>
                <a:lnTo>
                  <a:pt x="12" y="272"/>
                </a:lnTo>
                <a:lnTo>
                  <a:pt x="10" y="270"/>
                </a:lnTo>
                <a:lnTo>
                  <a:pt x="7" y="269"/>
                </a:lnTo>
                <a:lnTo>
                  <a:pt x="6" y="267"/>
                </a:lnTo>
                <a:lnTo>
                  <a:pt x="6" y="266"/>
                </a:lnTo>
                <a:lnTo>
                  <a:pt x="3" y="264"/>
                </a:lnTo>
                <a:lnTo>
                  <a:pt x="3" y="262"/>
                </a:lnTo>
                <a:lnTo>
                  <a:pt x="1" y="260"/>
                </a:lnTo>
                <a:lnTo>
                  <a:pt x="1" y="259"/>
                </a:lnTo>
                <a:lnTo>
                  <a:pt x="1" y="257"/>
                </a:lnTo>
                <a:lnTo>
                  <a:pt x="0" y="254"/>
                </a:lnTo>
                <a:lnTo>
                  <a:pt x="0" y="253"/>
                </a:lnTo>
              </a:path>
            </a:pathLst>
          </a:custGeom>
          <a:solidFill>
            <a:srgbClr val="000000"/>
          </a:solidFill>
          <a:ln w="12700" cap="rnd">
            <a:noFill/>
            <a:round/>
            <a:headEnd/>
            <a:tailEnd/>
          </a:ln>
        </p:spPr>
        <p:txBody>
          <a:bodyPr/>
          <a:lstStyle/>
          <a:p>
            <a:endParaRPr lang="zh-CN" altLang="en-US"/>
          </a:p>
        </p:txBody>
      </p:sp>
      <p:sp>
        <p:nvSpPr>
          <p:cNvPr id="72711" name="Freeform 12"/>
          <p:cNvSpPr>
            <a:spLocks/>
          </p:cNvSpPr>
          <p:nvPr/>
        </p:nvSpPr>
        <p:spPr bwMode="auto">
          <a:xfrm>
            <a:off x="5667375" y="4292600"/>
            <a:ext cx="241300" cy="244475"/>
          </a:xfrm>
          <a:custGeom>
            <a:avLst/>
            <a:gdLst>
              <a:gd name="T0" fmla="*/ 2147483647 w 152"/>
              <a:gd name="T1" fmla="*/ 2147483647 h 153"/>
              <a:gd name="T2" fmla="*/ 0 w 152"/>
              <a:gd name="T3" fmla="*/ 2147483647 h 153"/>
              <a:gd name="T4" fmla="*/ 0 w 152"/>
              <a:gd name="T5" fmla="*/ 2147483647 h 153"/>
              <a:gd name="T6" fmla="*/ 2147483647 w 152"/>
              <a:gd name="T7" fmla="*/ 2147483647 h 153"/>
              <a:gd name="T8" fmla="*/ 2147483647 w 152"/>
              <a:gd name="T9" fmla="*/ 2147483647 h 153"/>
              <a:gd name="T10" fmla="*/ 2147483647 w 152"/>
              <a:gd name="T11" fmla="*/ 2147483647 h 153"/>
              <a:gd name="T12" fmla="*/ 2147483647 w 152"/>
              <a:gd name="T13" fmla="*/ 2147483647 h 153"/>
              <a:gd name="T14" fmla="*/ 2147483647 w 152"/>
              <a:gd name="T15" fmla="*/ 2147483647 h 153"/>
              <a:gd name="T16" fmla="*/ 2147483647 w 152"/>
              <a:gd name="T17" fmla="*/ 2147483647 h 153"/>
              <a:gd name="T18" fmla="*/ 2147483647 w 152"/>
              <a:gd name="T19" fmla="*/ 2147483647 h 153"/>
              <a:gd name="T20" fmla="*/ 2147483647 w 152"/>
              <a:gd name="T21" fmla="*/ 2147483647 h 153"/>
              <a:gd name="T22" fmla="*/ 2147483647 w 152"/>
              <a:gd name="T23" fmla="*/ 2147483647 h 153"/>
              <a:gd name="T24" fmla="*/ 2147483647 w 152"/>
              <a:gd name="T25" fmla="*/ 2147483647 h 153"/>
              <a:gd name="T26" fmla="*/ 2147483647 w 152"/>
              <a:gd name="T27" fmla="*/ 2147483647 h 153"/>
              <a:gd name="T28" fmla="*/ 2147483647 w 152"/>
              <a:gd name="T29" fmla="*/ 2147483647 h 153"/>
              <a:gd name="T30" fmla="*/ 2147483647 w 152"/>
              <a:gd name="T31" fmla="*/ 2147483647 h 153"/>
              <a:gd name="T32" fmla="*/ 2147483647 w 152"/>
              <a:gd name="T33" fmla="*/ 0 h 153"/>
              <a:gd name="T34" fmla="*/ 2147483647 w 152"/>
              <a:gd name="T35" fmla="*/ 0 h 153"/>
              <a:gd name="T36" fmla="*/ 2147483647 w 152"/>
              <a:gd name="T37" fmla="*/ 2147483647 h 153"/>
              <a:gd name="T38" fmla="*/ 2147483647 w 152"/>
              <a:gd name="T39" fmla="*/ 2147483647 h 153"/>
              <a:gd name="T40" fmla="*/ 2147483647 w 152"/>
              <a:gd name="T41" fmla="*/ 2147483647 h 153"/>
              <a:gd name="T42" fmla="*/ 2147483647 w 152"/>
              <a:gd name="T43" fmla="*/ 2147483647 h 153"/>
              <a:gd name="T44" fmla="*/ 2147483647 w 152"/>
              <a:gd name="T45" fmla="*/ 2147483647 h 153"/>
              <a:gd name="T46" fmla="*/ 2147483647 w 152"/>
              <a:gd name="T47" fmla="*/ 2147483647 h 153"/>
              <a:gd name="T48" fmla="*/ 2147483647 w 152"/>
              <a:gd name="T49" fmla="*/ 2147483647 h 153"/>
              <a:gd name="T50" fmla="*/ 2147483647 w 152"/>
              <a:gd name="T51" fmla="*/ 2147483647 h 153"/>
              <a:gd name="T52" fmla="*/ 2147483647 w 152"/>
              <a:gd name="T53" fmla="*/ 2147483647 h 153"/>
              <a:gd name="T54" fmla="*/ 2147483647 w 152"/>
              <a:gd name="T55" fmla="*/ 2147483647 h 153"/>
              <a:gd name="T56" fmla="*/ 2147483647 w 152"/>
              <a:gd name="T57" fmla="*/ 2147483647 h 153"/>
              <a:gd name="T58" fmla="*/ 2147483647 w 152"/>
              <a:gd name="T59" fmla="*/ 2147483647 h 153"/>
              <a:gd name="T60" fmla="*/ 2147483647 w 152"/>
              <a:gd name="T61" fmla="*/ 2147483647 h 153"/>
              <a:gd name="T62" fmla="*/ 2147483647 w 152"/>
              <a:gd name="T63" fmla="*/ 2147483647 h 153"/>
              <a:gd name="T64" fmla="*/ 2147483647 w 152"/>
              <a:gd name="T65" fmla="*/ 2147483647 h 153"/>
              <a:gd name="T66" fmla="*/ 2147483647 w 152"/>
              <a:gd name="T67" fmla="*/ 2147483647 h 153"/>
              <a:gd name="T68" fmla="*/ 2147483647 w 152"/>
              <a:gd name="T69" fmla="*/ 2147483647 h 153"/>
              <a:gd name="T70" fmla="*/ 2147483647 w 152"/>
              <a:gd name="T71" fmla="*/ 2147483647 h 153"/>
              <a:gd name="T72" fmla="*/ 2147483647 w 152"/>
              <a:gd name="T73" fmla="*/ 2147483647 h 153"/>
              <a:gd name="T74" fmla="*/ 2147483647 w 152"/>
              <a:gd name="T75" fmla="*/ 2147483647 h 153"/>
              <a:gd name="T76" fmla="*/ 2147483647 w 152"/>
              <a:gd name="T77" fmla="*/ 2147483647 h 153"/>
              <a:gd name="T78" fmla="*/ 2147483647 w 152"/>
              <a:gd name="T79" fmla="*/ 2147483647 h 153"/>
              <a:gd name="T80" fmla="*/ 2147483647 w 152"/>
              <a:gd name="T81" fmla="*/ 2147483647 h 153"/>
              <a:gd name="T82" fmla="*/ 2147483647 w 152"/>
              <a:gd name="T83" fmla="*/ 2147483647 h 153"/>
              <a:gd name="T84" fmla="*/ 2147483647 w 152"/>
              <a:gd name="T85" fmla="*/ 2147483647 h 153"/>
              <a:gd name="T86" fmla="*/ 2147483647 w 152"/>
              <a:gd name="T87" fmla="*/ 2147483647 h 153"/>
              <a:gd name="T88" fmla="*/ 2147483647 w 152"/>
              <a:gd name="T89" fmla="*/ 2147483647 h 153"/>
              <a:gd name="T90" fmla="*/ 2147483647 w 152"/>
              <a:gd name="T91" fmla="*/ 2147483647 h 153"/>
              <a:gd name="T92" fmla="*/ 2147483647 w 152"/>
              <a:gd name="T93" fmla="*/ 2147483647 h 153"/>
              <a:gd name="T94" fmla="*/ 2147483647 w 152"/>
              <a:gd name="T95" fmla="*/ 2147483647 h 153"/>
              <a:gd name="T96" fmla="*/ 2147483647 w 152"/>
              <a:gd name="T97" fmla="*/ 2147483647 h 153"/>
              <a:gd name="T98" fmla="*/ 2147483647 w 152"/>
              <a:gd name="T99" fmla="*/ 2147483647 h 1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53"/>
              <a:gd name="T152" fmla="*/ 152 w 152"/>
              <a:gd name="T153" fmla="*/ 153 h 1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53">
                <a:moveTo>
                  <a:pt x="24" y="152"/>
                </a:moveTo>
                <a:lnTo>
                  <a:pt x="0" y="152"/>
                </a:lnTo>
                <a:lnTo>
                  <a:pt x="0" y="151"/>
                </a:lnTo>
                <a:lnTo>
                  <a:pt x="3" y="151"/>
                </a:lnTo>
                <a:lnTo>
                  <a:pt x="3" y="149"/>
                </a:lnTo>
                <a:lnTo>
                  <a:pt x="4" y="148"/>
                </a:lnTo>
                <a:lnTo>
                  <a:pt x="6" y="148"/>
                </a:lnTo>
                <a:lnTo>
                  <a:pt x="6" y="146"/>
                </a:lnTo>
                <a:lnTo>
                  <a:pt x="6" y="145"/>
                </a:lnTo>
                <a:lnTo>
                  <a:pt x="6" y="144"/>
                </a:lnTo>
                <a:lnTo>
                  <a:pt x="7" y="144"/>
                </a:lnTo>
                <a:lnTo>
                  <a:pt x="7" y="142"/>
                </a:lnTo>
                <a:lnTo>
                  <a:pt x="7" y="141"/>
                </a:lnTo>
                <a:lnTo>
                  <a:pt x="7" y="139"/>
                </a:lnTo>
                <a:lnTo>
                  <a:pt x="7" y="138"/>
                </a:lnTo>
                <a:lnTo>
                  <a:pt x="8" y="138"/>
                </a:lnTo>
                <a:lnTo>
                  <a:pt x="58" y="0"/>
                </a:lnTo>
                <a:lnTo>
                  <a:pt x="89" y="0"/>
                </a:lnTo>
                <a:lnTo>
                  <a:pt x="147" y="144"/>
                </a:lnTo>
                <a:lnTo>
                  <a:pt x="147" y="145"/>
                </a:lnTo>
                <a:lnTo>
                  <a:pt x="148" y="146"/>
                </a:lnTo>
                <a:lnTo>
                  <a:pt x="150" y="148"/>
                </a:lnTo>
                <a:lnTo>
                  <a:pt x="150" y="149"/>
                </a:lnTo>
                <a:lnTo>
                  <a:pt x="150" y="151"/>
                </a:lnTo>
                <a:lnTo>
                  <a:pt x="151" y="151"/>
                </a:lnTo>
                <a:lnTo>
                  <a:pt x="151" y="152"/>
                </a:lnTo>
                <a:lnTo>
                  <a:pt x="111" y="152"/>
                </a:lnTo>
                <a:lnTo>
                  <a:pt x="111" y="151"/>
                </a:lnTo>
                <a:lnTo>
                  <a:pt x="111" y="149"/>
                </a:lnTo>
                <a:lnTo>
                  <a:pt x="111" y="148"/>
                </a:lnTo>
                <a:lnTo>
                  <a:pt x="111" y="146"/>
                </a:lnTo>
                <a:lnTo>
                  <a:pt x="111" y="145"/>
                </a:lnTo>
                <a:lnTo>
                  <a:pt x="111" y="144"/>
                </a:lnTo>
                <a:lnTo>
                  <a:pt x="110" y="144"/>
                </a:lnTo>
                <a:lnTo>
                  <a:pt x="110" y="142"/>
                </a:lnTo>
                <a:lnTo>
                  <a:pt x="110" y="141"/>
                </a:lnTo>
                <a:lnTo>
                  <a:pt x="97" y="109"/>
                </a:lnTo>
                <a:lnTo>
                  <a:pt x="58" y="109"/>
                </a:lnTo>
                <a:lnTo>
                  <a:pt x="58" y="93"/>
                </a:lnTo>
                <a:lnTo>
                  <a:pt x="92" y="93"/>
                </a:lnTo>
                <a:lnTo>
                  <a:pt x="66" y="28"/>
                </a:lnTo>
                <a:lnTo>
                  <a:pt x="24" y="139"/>
                </a:lnTo>
                <a:lnTo>
                  <a:pt x="24" y="141"/>
                </a:lnTo>
                <a:lnTo>
                  <a:pt x="24" y="144"/>
                </a:lnTo>
                <a:lnTo>
                  <a:pt x="24" y="145"/>
                </a:lnTo>
                <a:lnTo>
                  <a:pt x="24" y="146"/>
                </a:lnTo>
                <a:lnTo>
                  <a:pt x="24" y="148"/>
                </a:lnTo>
                <a:lnTo>
                  <a:pt x="24" y="149"/>
                </a:lnTo>
                <a:lnTo>
                  <a:pt x="24" y="151"/>
                </a:lnTo>
                <a:lnTo>
                  <a:pt x="24" y="152"/>
                </a:lnTo>
              </a:path>
            </a:pathLst>
          </a:custGeom>
          <a:solidFill>
            <a:srgbClr val="FFFFFF"/>
          </a:solidFill>
          <a:ln w="12700" cap="rnd">
            <a:noFill/>
            <a:round/>
            <a:headEnd/>
            <a:tailEnd/>
          </a:ln>
        </p:spPr>
        <p:txBody>
          <a:bodyPr/>
          <a:lstStyle/>
          <a:p>
            <a:endParaRPr lang="zh-CN" altLang="en-US"/>
          </a:p>
        </p:txBody>
      </p:sp>
      <p:sp>
        <p:nvSpPr>
          <p:cNvPr id="72712" name="Freeform 13"/>
          <p:cNvSpPr>
            <a:spLocks/>
          </p:cNvSpPr>
          <p:nvPr/>
        </p:nvSpPr>
        <p:spPr bwMode="auto">
          <a:xfrm>
            <a:off x="5883275" y="4402138"/>
            <a:ext cx="30163" cy="17462"/>
          </a:xfrm>
          <a:custGeom>
            <a:avLst/>
            <a:gdLst>
              <a:gd name="T0" fmla="*/ 2147483647 w 19"/>
              <a:gd name="T1" fmla="*/ 2147483647 h 11"/>
              <a:gd name="T2" fmla="*/ 2147483647 w 19"/>
              <a:gd name="T3" fmla="*/ 0 h 11"/>
              <a:gd name="T4" fmla="*/ 0 w 19"/>
              <a:gd name="T5" fmla="*/ 0 h 11"/>
              <a:gd name="T6" fmla="*/ 0 w 19"/>
              <a:gd name="T7" fmla="*/ 2147483647 h 11"/>
              <a:gd name="T8" fmla="*/ 2147483647 w 19"/>
              <a:gd name="T9" fmla="*/ 2147483647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8" y="10"/>
                </a:moveTo>
                <a:lnTo>
                  <a:pt x="18" y="0"/>
                </a:lnTo>
                <a:lnTo>
                  <a:pt x="0" y="0"/>
                </a:lnTo>
                <a:lnTo>
                  <a:pt x="0" y="10"/>
                </a:lnTo>
                <a:lnTo>
                  <a:pt x="18" y="10"/>
                </a:lnTo>
              </a:path>
            </a:pathLst>
          </a:custGeom>
          <a:solidFill>
            <a:srgbClr val="FFFFFF"/>
          </a:solidFill>
          <a:ln w="12700" cap="rnd">
            <a:noFill/>
            <a:round/>
            <a:headEnd/>
            <a:tailEnd/>
          </a:ln>
        </p:spPr>
        <p:txBody>
          <a:bodyPr/>
          <a:lstStyle/>
          <a:p>
            <a:endParaRPr lang="zh-CN" altLang="en-US"/>
          </a:p>
        </p:txBody>
      </p:sp>
      <p:sp>
        <p:nvSpPr>
          <p:cNvPr id="72713" name="Freeform 14"/>
          <p:cNvSpPr>
            <a:spLocks/>
          </p:cNvSpPr>
          <p:nvPr/>
        </p:nvSpPr>
        <p:spPr bwMode="auto">
          <a:xfrm>
            <a:off x="5938838" y="4292600"/>
            <a:ext cx="207962" cy="244475"/>
          </a:xfrm>
          <a:custGeom>
            <a:avLst/>
            <a:gdLst>
              <a:gd name="T0" fmla="*/ 0 w 131"/>
              <a:gd name="T1" fmla="*/ 2147483647 h 153"/>
              <a:gd name="T2" fmla="*/ 2147483647 w 131"/>
              <a:gd name="T3" fmla="*/ 2147483647 h 153"/>
              <a:gd name="T4" fmla="*/ 2147483647 w 131"/>
              <a:gd name="T5" fmla="*/ 2147483647 h 153"/>
              <a:gd name="T6" fmla="*/ 2147483647 w 131"/>
              <a:gd name="T7" fmla="*/ 2147483647 h 153"/>
              <a:gd name="T8" fmla="*/ 2147483647 w 131"/>
              <a:gd name="T9" fmla="*/ 2147483647 h 153"/>
              <a:gd name="T10" fmla="*/ 2147483647 w 131"/>
              <a:gd name="T11" fmla="*/ 2147483647 h 153"/>
              <a:gd name="T12" fmla="*/ 2147483647 w 131"/>
              <a:gd name="T13" fmla="*/ 2147483647 h 153"/>
              <a:gd name="T14" fmla="*/ 2147483647 w 131"/>
              <a:gd name="T15" fmla="*/ 2147483647 h 153"/>
              <a:gd name="T16" fmla="*/ 2147483647 w 131"/>
              <a:gd name="T17" fmla="*/ 2147483647 h 153"/>
              <a:gd name="T18" fmla="*/ 2147483647 w 131"/>
              <a:gd name="T19" fmla="*/ 2147483647 h 153"/>
              <a:gd name="T20" fmla="*/ 2147483647 w 131"/>
              <a:gd name="T21" fmla="*/ 2147483647 h 153"/>
              <a:gd name="T22" fmla="*/ 2147483647 w 131"/>
              <a:gd name="T23" fmla="*/ 2147483647 h 153"/>
              <a:gd name="T24" fmla="*/ 2147483647 w 131"/>
              <a:gd name="T25" fmla="*/ 2147483647 h 153"/>
              <a:gd name="T26" fmla="*/ 2147483647 w 131"/>
              <a:gd name="T27" fmla="*/ 2147483647 h 153"/>
              <a:gd name="T28" fmla="*/ 2147483647 w 131"/>
              <a:gd name="T29" fmla="*/ 2147483647 h 153"/>
              <a:gd name="T30" fmla="*/ 2147483647 w 131"/>
              <a:gd name="T31" fmla="*/ 2147483647 h 153"/>
              <a:gd name="T32" fmla="*/ 2147483647 w 131"/>
              <a:gd name="T33" fmla="*/ 2147483647 h 153"/>
              <a:gd name="T34" fmla="*/ 2147483647 w 131"/>
              <a:gd name="T35" fmla="*/ 2147483647 h 153"/>
              <a:gd name="T36" fmla="*/ 2147483647 w 131"/>
              <a:gd name="T37" fmla="*/ 2147483647 h 153"/>
              <a:gd name="T38" fmla="*/ 2147483647 w 131"/>
              <a:gd name="T39" fmla="*/ 2147483647 h 153"/>
              <a:gd name="T40" fmla="*/ 2147483647 w 131"/>
              <a:gd name="T41" fmla="*/ 2147483647 h 153"/>
              <a:gd name="T42" fmla="*/ 2147483647 w 131"/>
              <a:gd name="T43" fmla="*/ 2147483647 h 153"/>
              <a:gd name="T44" fmla="*/ 2147483647 w 131"/>
              <a:gd name="T45" fmla="*/ 2147483647 h 153"/>
              <a:gd name="T46" fmla="*/ 2147483647 w 131"/>
              <a:gd name="T47" fmla="*/ 2147483647 h 153"/>
              <a:gd name="T48" fmla="*/ 2147483647 w 131"/>
              <a:gd name="T49" fmla="*/ 2147483647 h 153"/>
              <a:gd name="T50" fmla="*/ 2147483647 w 131"/>
              <a:gd name="T51" fmla="*/ 2147483647 h 153"/>
              <a:gd name="T52" fmla="*/ 2147483647 w 131"/>
              <a:gd name="T53" fmla="*/ 2147483647 h 153"/>
              <a:gd name="T54" fmla="*/ 2147483647 w 131"/>
              <a:gd name="T55" fmla="*/ 2147483647 h 153"/>
              <a:gd name="T56" fmla="*/ 2147483647 w 131"/>
              <a:gd name="T57" fmla="*/ 2147483647 h 153"/>
              <a:gd name="T58" fmla="*/ 2147483647 w 131"/>
              <a:gd name="T59" fmla="*/ 2147483647 h 153"/>
              <a:gd name="T60" fmla="*/ 2147483647 w 131"/>
              <a:gd name="T61" fmla="*/ 2147483647 h 153"/>
              <a:gd name="T62" fmla="*/ 2147483647 w 131"/>
              <a:gd name="T63" fmla="*/ 2147483647 h 153"/>
              <a:gd name="T64" fmla="*/ 2147483647 w 131"/>
              <a:gd name="T65" fmla="*/ 2147483647 h 153"/>
              <a:gd name="T66" fmla="*/ 2147483647 w 131"/>
              <a:gd name="T67" fmla="*/ 2147483647 h 153"/>
              <a:gd name="T68" fmla="*/ 2147483647 w 131"/>
              <a:gd name="T69" fmla="*/ 2147483647 h 153"/>
              <a:gd name="T70" fmla="*/ 2147483647 w 131"/>
              <a:gd name="T71" fmla="*/ 2147483647 h 153"/>
              <a:gd name="T72" fmla="*/ 2147483647 w 131"/>
              <a:gd name="T73" fmla="*/ 2147483647 h 153"/>
              <a:gd name="T74" fmla="*/ 2147483647 w 131"/>
              <a:gd name="T75" fmla="*/ 2147483647 h 153"/>
              <a:gd name="T76" fmla="*/ 2147483647 w 131"/>
              <a:gd name="T77" fmla="*/ 2147483647 h 153"/>
              <a:gd name="T78" fmla="*/ 2147483647 w 131"/>
              <a:gd name="T79" fmla="*/ 2147483647 h 153"/>
              <a:gd name="T80" fmla="*/ 2147483647 w 131"/>
              <a:gd name="T81" fmla="*/ 2147483647 h 153"/>
              <a:gd name="T82" fmla="*/ 2147483647 w 131"/>
              <a:gd name="T83" fmla="*/ 0 h 153"/>
              <a:gd name="T84" fmla="*/ 0 w 131"/>
              <a:gd name="T85" fmla="*/ 0 h 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53"/>
              <a:gd name="T131" fmla="*/ 131 w 131"/>
              <a:gd name="T132" fmla="*/ 153 h 1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53">
                <a:moveTo>
                  <a:pt x="0" y="0"/>
                </a:moveTo>
                <a:lnTo>
                  <a:pt x="0" y="1"/>
                </a:lnTo>
                <a:lnTo>
                  <a:pt x="1" y="3"/>
                </a:lnTo>
                <a:lnTo>
                  <a:pt x="1" y="4"/>
                </a:lnTo>
                <a:lnTo>
                  <a:pt x="3" y="6"/>
                </a:lnTo>
                <a:lnTo>
                  <a:pt x="4" y="7"/>
                </a:lnTo>
                <a:lnTo>
                  <a:pt x="4" y="8"/>
                </a:lnTo>
                <a:lnTo>
                  <a:pt x="4" y="10"/>
                </a:lnTo>
                <a:lnTo>
                  <a:pt x="4" y="11"/>
                </a:lnTo>
                <a:lnTo>
                  <a:pt x="4" y="13"/>
                </a:lnTo>
                <a:lnTo>
                  <a:pt x="4" y="14"/>
                </a:lnTo>
                <a:lnTo>
                  <a:pt x="4" y="15"/>
                </a:lnTo>
                <a:lnTo>
                  <a:pt x="4" y="141"/>
                </a:lnTo>
                <a:lnTo>
                  <a:pt x="4" y="142"/>
                </a:lnTo>
                <a:lnTo>
                  <a:pt x="4" y="144"/>
                </a:lnTo>
                <a:lnTo>
                  <a:pt x="4" y="145"/>
                </a:lnTo>
                <a:lnTo>
                  <a:pt x="3" y="146"/>
                </a:lnTo>
                <a:lnTo>
                  <a:pt x="3" y="148"/>
                </a:lnTo>
                <a:lnTo>
                  <a:pt x="1" y="149"/>
                </a:lnTo>
                <a:lnTo>
                  <a:pt x="1" y="151"/>
                </a:lnTo>
                <a:lnTo>
                  <a:pt x="1" y="152"/>
                </a:lnTo>
                <a:lnTo>
                  <a:pt x="97" y="152"/>
                </a:lnTo>
                <a:lnTo>
                  <a:pt x="101" y="152"/>
                </a:lnTo>
                <a:lnTo>
                  <a:pt x="104" y="151"/>
                </a:lnTo>
                <a:lnTo>
                  <a:pt x="107" y="151"/>
                </a:lnTo>
                <a:lnTo>
                  <a:pt x="111" y="149"/>
                </a:lnTo>
                <a:lnTo>
                  <a:pt x="114" y="148"/>
                </a:lnTo>
                <a:lnTo>
                  <a:pt x="117" y="146"/>
                </a:lnTo>
                <a:lnTo>
                  <a:pt x="119" y="145"/>
                </a:lnTo>
                <a:lnTo>
                  <a:pt x="120" y="144"/>
                </a:lnTo>
                <a:lnTo>
                  <a:pt x="123" y="141"/>
                </a:lnTo>
                <a:lnTo>
                  <a:pt x="124" y="139"/>
                </a:lnTo>
                <a:lnTo>
                  <a:pt x="126" y="137"/>
                </a:lnTo>
                <a:lnTo>
                  <a:pt x="127" y="135"/>
                </a:lnTo>
                <a:lnTo>
                  <a:pt x="129" y="134"/>
                </a:lnTo>
                <a:lnTo>
                  <a:pt x="130" y="132"/>
                </a:lnTo>
                <a:lnTo>
                  <a:pt x="130" y="131"/>
                </a:lnTo>
                <a:lnTo>
                  <a:pt x="130" y="128"/>
                </a:lnTo>
                <a:lnTo>
                  <a:pt x="130" y="92"/>
                </a:lnTo>
                <a:lnTo>
                  <a:pt x="130" y="89"/>
                </a:lnTo>
                <a:lnTo>
                  <a:pt x="130" y="88"/>
                </a:lnTo>
                <a:lnTo>
                  <a:pt x="127" y="86"/>
                </a:lnTo>
                <a:lnTo>
                  <a:pt x="127" y="84"/>
                </a:lnTo>
                <a:lnTo>
                  <a:pt x="124" y="82"/>
                </a:lnTo>
                <a:lnTo>
                  <a:pt x="121" y="81"/>
                </a:lnTo>
                <a:lnTo>
                  <a:pt x="120" y="78"/>
                </a:lnTo>
                <a:lnTo>
                  <a:pt x="119" y="78"/>
                </a:lnTo>
                <a:lnTo>
                  <a:pt x="117" y="75"/>
                </a:lnTo>
                <a:lnTo>
                  <a:pt x="114" y="75"/>
                </a:lnTo>
                <a:lnTo>
                  <a:pt x="113" y="74"/>
                </a:lnTo>
                <a:lnTo>
                  <a:pt x="110" y="74"/>
                </a:lnTo>
                <a:lnTo>
                  <a:pt x="109" y="74"/>
                </a:lnTo>
                <a:lnTo>
                  <a:pt x="106" y="73"/>
                </a:lnTo>
                <a:lnTo>
                  <a:pt x="104" y="73"/>
                </a:lnTo>
                <a:lnTo>
                  <a:pt x="106" y="73"/>
                </a:lnTo>
                <a:lnTo>
                  <a:pt x="109" y="71"/>
                </a:lnTo>
                <a:lnTo>
                  <a:pt x="110" y="71"/>
                </a:lnTo>
                <a:lnTo>
                  <a:pt x="111" y="70"/>
                </a:lnTo>
                <a:lnTo>
                  <a:pt x="113" y="68"/>
                </a:lnTo>
                <a:lnTo>
                  <a:pt x="114" y="68"/>
                </a:lnTo>
                <a:lnTo>
                  <a:pt x="117" y="67"/>
                </a:lnTo>
                <a:lnTo>
                  <a:pt x="117" y="66"/>
                </a:lnTo>
                <a:lnTo>
                  <a:pt x="119" y="64"/>
                </a:lnTo>
                <a:lnTo>
                  <a:pt x="119" y="61"/>
                </a:lnTo>
                <a:lnTo>
                  <a:pt x="120" y="60"/>
                </a:lnTo>
                <a:lnTo>
                  <a:pt x="120" y="59"/>
                </a:lnTo>
                <a:lnTo>
                  <a:pt x="120" y="57"/>
                </a:lnTo>
                <a:lnTo>
                  <a:pt x="121" y="56"/>
                </a:lnTo>
                <a:lnTo>
                  <a:pt x="121" y="24"/>
                </a:lnTo>
                <a:lnTo>
                  <a:pt x="121" y="21"/>
                </a:lnTo>
                <a:lnTo>
                  <a:pt x="120" y="18"/>
                </a:lnTo>
                <a:lnTo>
                  <a:pt x="120" y="17"/>
                </a:lnTo>
                <a:lnTo>
                  <a:pt x="119" y="15"/>
                </a:lnTo>
                <a:lnTo>
                  <a:pt x="119" y="14"/>
                </a:lnTo>
                <a:lnTo>
                  <a:pt x="119" y="11"/>
                </a:lnTo>
                <a:lnTo>
                  <a:pt x="117" y="10"/>
                </a:lnTo>
                <a:lnTo>
                  <a:pt x="116" y="7"/>
                </a:lnTo>
                <a:lnTo>
                  <a:pt x="114" y="6"/>
                </a:lnTo>
                <a:lnTo>
                  <a:pt x="111" y="4"/>
                </a:lnTo>
                <a:lnTo>
                  <a:pt x="110" y="4"/>
                </a:lnTo>
                <a:lnTo>
                  <a:pt x="109" y="3"/>
                </a:lnTo>
                <a:lnTo>
                  <a:pt x="107" y="1"/>
                </a:lnTo>
                <a:lnTo>
                  <a:pt x="104" y="1"/>
                </a:lnTo>
                <a:lnTo>
                  <a:pt x="103" y="0"/>
                </a:lnTo>
                <a:lnTo>
                  <a:pt x="100" y="0"/>
                </a:lnTo>
                <a:lnTo>
                  <a:pt x="0" y="0"/>
                </a:lnTo>
              </a:path>
            </a:pathLst>
          </a:custGeom>
          <a:solidFill>
            <a:srgbClr val="FFFFFF"/>
          </a:solidFill>
          <a:ln w="12700" cap="rnd">
            <a:noFill/>
            <a:round/>
            <a:headEnd/>
            <a:tailEnd/>
          </a:ln>
        </p:spPr>
        <p:txBody>
          <a:bodyPr/>
          <a:lstStyle/>
          <a:p>
            <a:endParaRPr lang="zh-CN" altLang="en-US"/>
          </a:p>
        </p:txBody>
      </p:sp>
      <p:sp>
        <p:nvSpPr>
          <p:cNvPr id="72714" name="Freeform 15"/>
          <p:cNvSpPr>
            <a:spLocks/>
          </p:cNvSpPr>
          <p:nvPr/>
        </p:nvSpPr>
        <p:spPr bwMode="auto">
          <a:xfrm>
            <a:off x="6000750" y="4314825"/>
            <a:ext cx="88900" cy="195263"/>
          </a:xfrm>
          <a:custGeom>
            <a:avLst/>
            <a:gdLst>
              <a:gd name="T0" fmla="*/ 2147483647 w 56"/>
              <a:gd name="T1" fmla="*/ 2147483647 h 122"/>
              <a:gd name="T2" fmla="*/ 0 w 56"/>
              <a:gd name="T3" fmla="*/ 2147483647 h 122"/>
              <a:gd name="T4" fmla="*/ 0 w 56"/>
              <a:gd name="T5" fmla="*/ 0 h 122"/>
              <a:gd name="T6" fmla="*/ 2147483647 w 56"/>
              <a:gd name="T7" fmla="*/ 0 h 122"/>
              <a:gd name="T8" fmla="*/ 2147483647 w 56"/>
              <a:gd name="T9" fmla="*/ 0 h 122"/>
              <a:gd name="T10" fmla="*/ 2147483647 w 56"/>
              <a:gd name="T11" fmla="*/ 0 h 122"/>
              <a:gd name="T12" fmla="*/ 2147483647 w 56"/>
              <a:gd name="T13" fmla="*/ 2147483647 h 122"/>
              <a:gd name="T14" fmla="*/ 2147483647 w 56"/>
              <a:gd name="T15" fmla="*/ 2147483647 h 122"/>
              <a:gd name="T16" fmla="*/ 2147483647 w 56"/>
              <a:gd name="T17" fmla="*/ 2147483647 h 122"/>
              <a:gd name="T18" fmla="*/ 2147483647 w 56"/>
              <a:gd name="T19" fmla="*/ 2147483647 h 122"/>
              <a:gd name="T20" fmla="*/ 2147483647 w 56"/>
              <a:gd name="T21" fmla="*/ 2147483647 h 122"/>
              <a:gd name="T22" fmla="*/ 2147483647 w 56"/>
              <a:gd name="T23" fmla="*/ 2147483647 h 122"/>
              <a:gd name="T24" fmla="*/ 2147483647 w 56"/>
              <a:gd name="T25" fmla="*/ 2147483647 h 122"/>
              <a:gd name="T26" fmla="*/ 2147483647 w 56"/>
              <a:gd name="T27" fmla="*/ 2147483647 h 122"/>
              <a:gd name="T28" fmla="*/ 2147483647 w 56"/>
              <a:gd name="T29" fmla="*/ 2147483647 h 122"/>
              <a:gd name="T30" fmla="*/ 2147483647 w 56"/>
              <a:gd name="T31" fmla="*/ 2147483647 h 122"/>
              <a:gd name="T32" fmla="*/ 2147483647 w 56"/>
              <a:gd name="T33" fmla="*/ 2147483647 h 122"/>
              <a:gd name="T34" fmla="*/ 2147483647 w 56"/>
              <a:gd name="T35" fmla="*/ 2147483647 h 122"/>
              <a:gd name="T36" fmla="*/ 2147483647 w 56"/>
              <a:gd name="T37" fmla="*/ 2147483647 h 122"/>
              <a:gd name="T38" fmla="*/ 2147483647 w 56"/>
              <a:gd name="T39" fmla="*/ 2147483647 h 122"/>
              <a:gd name="T40" fmla="*/ 2147483647 w 56"/>
              <a:gd name="T41" fmla="*/ 2147483647 h 122"/>
              <a:gd name="T42" fmla="*/ 2147483647 w 56"/>
              <a:gd name="T43" fmla="*/ 2147483647 h 122"/>
              <a:gd name="T44" fmla="*/ 2147483647 w 56"/>
              <a:gd name="T45" fmla="*/ 2147483647 h 122"/>
              <a:gd name="T46" fmla="*/ 2147483647 w 56"/>
              <a:gd name="T47" fmla="*/ 2147483647 h 122"/>
              <a:gd name="T48" fmla="*/ 2147483647 w 56"/>
              <a:gd name="T49" fmla="*/ 2147483647 h 122"/>
              <a:gd name="T50" fmla="*/ 2147483647 w 56"/>
              <a:gd name="T51" fmla="*/ 2147483647 h 122"/>
              <a:gd name="T52" fmla="*/ 2147483647 w 56"/>
              <a:gd name="T53" fmla="*/ 2147483647 h 122"/>
              <a:gd name="T54" fmla="*/ 2147483647 w 56"/>
              <a:gd name="T55" fmla="*/ 2147483647 h 122"/>
              <a:gd name="T56" fmla="*/ 2147483647 w 56"/>
              <a:gd name="T57" fmla="*/ 2147483647 h 122"/>
              <a:gd name="T58" fmla="*/ 2147483647 w 56"/>
              <a:gd name="T59" fmla="*/ 2147483647 h 122"/>
              <a:gd name="T60" fmla="*/ 2147483647 w 56"/>
              <a:gd name="T61" fmla="*/ 2147483647 h 122"/>
              <a:gd name="T62" fmla="*/ 2147483647 w 56"/>
              <a:gd name="T63" fmla="*/ 2147483647 h 122"/>
              <a:gd name="T64" fmla="*/ 2147483647 w 56"/>
              <a:gd name="T65" fmla="*/ 2147483647 h 122"/>
              <a:gd name="T66" fmla="*/ 2147483647 w 56"/>
              <a:gd name="T67" fmla="*/ 2147483647 h 122"/>
              <a:gd name="T68" fmla="*/ 2147483647 w 56"/>
              <a:gd name="T69" fmla="*/ 2147483647 h 122"/>
              <a:gd name="T70" fmla="*/ 2147483647 w 56"/>
              <a:gd name="T71" fmla="*/ 2147483647 h 122"/>
              <a:gd name="T72" fmla="*/ 2147483647 w 56"/>
              <a:gd name="T73" fmla="*/ 2147483647 h 122"/>
              <a:gd name="T74" fmla="*/ 2147483647 w 56"/>
              <a:gd name="T75" fmla="*/ 2147483647 h 122"/>
              <a:gd name="T76" fmla="*/ 2147483647 w 56"/>
              <a:gd name="T77" fmla="*/ 2147483647 h 122"/>
              <a:gd name="T78" fmla="*/ 2147483647 w 56"/>
              <a:gd name="T79" fmla="*/ 2147483647 h 122"/>
              <a:gd name="T80" fmla="*/ 2147483647 w 56"/>
              <a:gd name="T81" fmla="*/ 2147483647 h 122"/>
              <a:gd name="T82" fmla="*/ 2147483647 w 56"/>
              <a:gd name="T83" fmla="*/ 2147483647 h 122"/>
              <a:gd name="T84" fmla="*/ 2147483647 w 56"/>
              <a:gd name="T85" fmla="*/ 2147483647 h 122"/>
              <a:gd name="T86" fmla="*/ 2147483647 w 56"/>
              <a:gd name="T87" fmla="*/ 2147483647 h 122"/>
              <a:gd name="T88" fmla="*/ 2147483647 w 56"/>
              <a:gd name="T89" fmla="*/ 2147483647 h 122"/>
              <a:gd name="T90" fmla="*/ 2147483647 w 56"/>
              <a:gd name="T91" fmla="*/ 2147483647 h 122"/>
              <a:gd name="T92" fmla="*/ 2147483647 w 56"/>
              <a:gd name="T93" fmla="*/ 2147483647 h 122"/>
              <a:gd name="T94" fmla="*/ 2147483647 w 56"/>
              <a:gd name="T95" fmla="*/ 2147483647 h 122"/>
              <a:gd name="T96" fmla="*/ 2147483647 w 56"/>
              <a:gd name="T97" fmla="*/ 2147483647 h 122"/>
              <a:gd name="T98" fmla="*/ 2147483647 w 56"/>
              <a:gd name="T99" fmla="*/ 2147483647 h 122"/>
              <a:gd name="T100" fmla="*/ 2147483647 w 56"/>
              <a:gd name="T101" fmla="*/ 2147483647 h 122"/>
              <a:gd name="T102" fmla="*/ 2147483647 w 56"/>
              <a:gd name="T103" fmla="*/ 2147483647 h 122"/>
              <a:gd name="T104" fmla="*/ 2147483647 w 56"/>
              <a:gd name="T105" fmla="*/ 2147483647 h 122"/>
              <a:gd name="T106" fmla="*/ 2147483647 w 56"/>
              <a:gd name="T107" fmla="*/ 2147483647 h 122"/>
              <a:gd name="T108" fmla="*/ 2147483647 w 56"/>
              <a:gd name="T109" fmla="*/ 2147483647 h 122"/>
              <a:gd name="T110" fmla="*/ 2147483647 w 56"/>
              <a:gd name="T111" fmla="*/ 2147483647 h 122"/>
              <a:gd name="T112" fmla="*/ 2147483647 w 56"/>
              <a:gd name="T113" fmla="*/ 2147483647 h 122"/>
              <a:gd name="T114" fmla="*/ 2147483647 w 56"/>
              <a:gd name="T115" fmla="*/ 2147483647 h 122"/>
              <a:gd name="T116" fmla="*/ 2147483647 w 56"/>
              <a:gd name="T117" fmla="*/ 2147483647 h 1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
              <a:gd name="T178" fmla="*/ 0 h 122"/>
              <a:gd name="T179" fmla="*/ 56 w 56"/>
              <a:gd name="T180" fmla="*/ 122 h 1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 h="122">
                <a:moveTo>
                  <a:pt x="45" y="121"/>
                </a:moveTo>
                <a:lnTo>
                  <a:pt x="0" y="121"/>
                </a:lnTo>
                <a:lnTo>
                  <a:pt x="0" y="0"/>
                </a:lnTo>
                <a:lnTo>
                  <a:pt x="35" y="0"/>
                </a:lnTo>
                <a:lnTo>
                  <a:pt x="36" y="0"/>
                </a:lnTo>
                <a:lnTo>
                  <a:pt x="38" y="0"/>
                </a:lnTo>
                <a:lnTo>
                  <a:pt x="38" y="1"/>
                </a:lnTo>
                <a:lnTo>
                  <a:pt x="40" y="1"/>
                </a:lnTo>
                <a:lnTo>
                  <a:pt x="41" y="3"/>
                </a:lnTo>
                <a:lnTo>
                  <a:pt x="42" y="3"/>
                </a:lnTo>
                <a:lnTo>
                  <a:pt x="43" y="4"/>
                </a:lnTo>
                <a:lnTo>
                  <a:pt x="45" y="4"/>
                </a:lnTo>
                <a:lnTo>
                  <a:pt x="45" y="6"/>
                </a:lnTo>
                <a:lnTo>
                  <a:pt x="45" y="7"/>
                </a:lnTo>
                <a:lnTo>
                  <a:pt x="46" y="7"/>
                </a:lnTo>
                <a:lnTo>
                  <a:pt x="46" y="8"/>
                </a:lnTo>
                <a:lnTo>
                  <a:pt x="46" y="10"/>
                </a:lnTo>
                <a:lnTo>
                  <a:pt x="46" y="11"/>
                </a:lnTo>
                <a:lnTo>
                  <a:pt x="46" y="42"/>
                </a:lnTo>
                <a:lnTo>
                  <a:pt x="46" y="43"/>
                </a:lnTo>
                <a:lnTo>
                  <a:pt x="46" y="45"/>
                </a:lnTo>
                <a:lnTo>
                  <a:pt x="46" y="46"/>
                </a:lnTo>
                <a:lnTo>
                  <a:pt x="45" y="46"/>
                </a:lnTo>
                <a:lnTo>
                  <a:pt x="45" y="47"/>
                </a:lnTo>
                <a:lnTo>
                  <a:pt x="43" y="49"/>
                </a:lnTo>
                <a:lnTo>
                  <a:pt x="42" y="49"/>
                </a:lnTo>
                <a:lnTo>
                  <a:pt x="42" y="50"/>
                </a:lnTo>
                <a:lnTo>
                  <a:pt x="41" y="50"/>
                </a:lnTo>
                <a:lnTo>
                  <a:pt x="40" y="50"/>
                </a:lnTo>
                <a:lnTo>
                  <a:pt x="38" y="51"/>
                </a:lnTo>
                <a:lnTo>
                  <a:pt x="37" y="51"/>
                </a:lnTo>
                <a:lnTo>
                  <a:pt x="14" y="51"/>
                </a:lnTo>
                <a:lnTo>
                  <a:pt x="14" y="68"/>
                </a:lnTo>
                <a:lnTo>
                  <a:pt x="45" y="68"/>
                </a:lnTo>
                <a:lnTo>
                  <a:pt x="46" y="68"/>
                </a:lnTo>
                <a:lnTo>
                  <a:pt x="49" y="68"/>
                </a:lnTo>
                <a:lnTo>
                  <a:pt x="50" y="68"/>
                </a:lnTo>
                <a:lnTo>
                  <a:pt x="50" y="70"/>
                </a:lnTo>
                <a:lnTo>
                  <a:pt x="51" y="70"/>
                </a:lnTo>
                <a:lnTo>
                  <a:pt x="51" y="71"/>
                </a:lnTo>
                <a:lnTo>
                  <a:pt x="52" y="72"/>
                </a:lnTo>
                <a:lnTo>
                  <a:pt x="54" y="72"/>
                </a:lnTo>
                <a:lnTo>
                  <a:pt x="54" y="74"/>
                </a:lnTo>
                <a:lnTo>
                  <a:pt x="55" y="75"/>
                </a:lnTo>
                <a:lnTo>
                  <a:pt x="55" y="76"/>
                </a:lnTo>
                <a:lnTo>
                  <a:pt x="55" y="78"/>
                </a:lnTo>
                <a:lnTo>
                  <a:pt x="55" y="79"/>
                </a:lnTo>
                <a:lnTo>
                  <a:pt x="55" y="110"/>
                </a:lnTo>
                <a:lnTo>
                  <a:pt x="55" y="111"/>
                </a:lnTo>
                <a:lnTo>
                  <a:pt x="55" y="114"/>
                </a:lnTo>
                <a:lnTo>
                  <a:pt x="54" y="114"/>
                </a:lnTo>
                <a:lnTo>
                  <a:pt x="54" y="117"/>
                </a:lnTo>
                <a:lnTo>
                  <a:pt x="52" y="117"/>
                </a:lnTo>
                <a:lnTo>
                  <a:pt x="51" y="118"/>
                </a:lnTo>
                <a:lnTo>
                  <a:pt x="50" y="120"/>
                </a:lnTo>
                <a:lnTo>
                  <a:pt x="49" y="120"/>
                </a:lnTo>
                <a:lnTo>
                  <a:pt x="47" y="120"/>
                </a:lnTo>
                <a:lnTo>
                  <a:pt x="46" y="121"/>
                </a:lnTo>
                <a:lnTo>
                  <a:pt x="45" y="121"/>
                </a:lnTo>
              </a:path>
            </a:pathLst>
          </a:custGeom>
          <a:solidFill>
            <a:srgbClr val="000000"/>
          </a:solidFill>
          <a:ln w="12700" cap="rnd">
            <a:noFill/>
            <a:round/>
            <a:headEnd/>
            <a:tailEnd/>
          </a:ln>
        </p:spPr>
        <p:txBody>
          <a:bodyPr/>
          <a:lstStyle/>
          <a:p>
            <a:endParaRPr lang="zh-CN" altLang="en-US"/>
          </a:p>
        </p:txBody>
      </p:sp>
      <p:sp>
        <p:nvSpPr>
          <p:cNvPr id="72715" name="Freeform 16"/>
          <p:cNvSpPr>
            <a:spLocks/>
          </p:cNvSpPr>
          <p:nvPr/>
        </p:nvSpPr>
        <p:spPr bwMode="auto">
          <a:xfrm>
            <a:off x="5654675" y="4625975"/>
            <a:ext cx="530225" cy="149225"/>
          </a:xfrm>
          <a:custGeom>
            <a:avLst/>
            <a:gdLst>
              <a:gd name="T0" fmla="*/ 2147483647 w 334"/>
              <a:gd name="T1" fmla="*/ 0 h 94"/>
              <a:gd name="T2" fmla="*/ 2147483647 w 334"/>
              <a:gd name="T3" fmla="*/ 2147483647 h 94"/>
              <a:gd name="T4" fmla="*/ 2147483647 w 334"/>
              <a:gd name="T5" fmla="*/ 2147483647 h 94"/>
              <a:gd name="T6" fmla="*/ 2147483647 w 334"/>
              <a:gd name="T7" fmla="*/ 2147483647 h 94"/>
              <a:gd name="T8" fmla="*/ 2147483647 w 334"/>
              <a:gd name="T9" fmla="*/ 2147483647 h 94"/>
              <a:gd name="T10" fmla="*/ 2147483647 w 334"/>
              <a:gd name="T11" fmla="*/ 2147483647 h 94"/>
              <a:gd name="T12" fmla="*/ 2147483647 w 334"/>
              <a:gd name="T13" fmla="*/ 2147483647 h 94"/>
              <a:gd name="T14" fmla="*/ 2147483647 w 334"/>
              <a:gd name="T15" fmla="*/ 2147483647 h 94"/>
              <a:gd name="T16" fmla="*/ 2147483647 w 334"/>
              <a:gd name="T17" fmla="*/ 2147483647 h 94"/>
              <a:gd name="T18" fmla="*/ 2147483647 w 334"/>
              <a:gd name="T19" fmla="*/ 2147483647 h 94"/>
              <a:gd name="T20" fmla="*/ 2147483647 w 334"/>
              <a:gd name="T21" fmla="*/ 2147483647 h 94"/>
              <a:gd name="T22" fmla="*/ 2147483647 w 334"/>
              <a:gd name="T23" fmla="*/ 2147483647 h 94"/>
              <a:gd name="T24" fmla="*/ 2147483647 w 334"/>
              <a:gd name="T25" fmla="*/ 2147483647 h 94"/>
              <a:gd name="T26" fmla="*/ 2147483647 w 334"/>
              <a:gd name="T27" fmla="*/ 2147483647 h 94"/>
              <a:gd name="T28" fmla="*/ 2147483647 w 334"/>
              <a:gd name="T29" fmla="*/ 2147483647 h 94"/>
              <a:gd name="T30" fmla="*/ 2147483647 w 334"/>
              <a:gd name="T31" fmla="*/ 2147483647 h 94"/>
              <a:gd name="T32" fmla="*/ 2147483647 w 334"/>
              <a:gd name="T33" fmla="*/ 2147483647 h 94"/>
              <a:gd name="T34" fmla="*/ 2147483647 w 334"/>
              <a:gd name="T35" fmla="*/ 2147483647 h 94"/>
              <a:gd name="T36" fmla="*/ 2147483647 w 334"/>
              <a:gd name="T37" fmla="*/ 2147483647 h 94"/>
              <a:gd name="T38" fmla="*/ 2147483647 w 334"/>
              <a:gd name="T39" fmla="*/ 2147483647 h 94"/>
              <a:gd name="T40" fmla="*/ 2147483647 w 334"/>
              <a:gd name="T41" fmla="*/ 2147483647 h 94"/>
              <a:gd name="T42" fmla="*/ 2147483647 w 334"/>
              <a:gd name="T43" fmla="*/ 2147483647 h 94"/>
              <a:gd name="T44" fmla="*/ 2147483647 w 334"/>
              <a:gd name="T45" fmla="*/ 2147483647 h 94"/>
              <a:gd name="T46" fmla="*/ 2147483647 w 334"/>
              <a:gd name="T47" fmla="*/ 2147483647 h 94"/>
              <a:gd name="T48" fmla="*/ 2147483647 w 334"/>
              <a:gd name="T49" fmla="*/ 2147483647 h 94"/>
              <a:gd name="T50" fmla="*/ 2147483647 w 334"/>
              <a:gd name="T51" fmla="*/ 2147483647 h 94"/>
              <a:gd name="T52" fmla="*/ 0 w 334"/>
              <a:gd name="T53" fmla="*/ 2147483647 h 94"/>
              <a:gd name="T54" fmla="*/ 0 w 334"/>
              <a:gd name="T55" fmla="*/ 2147483647 h 94"/>
              <a:gd name="T56" fmla="*/ 0 w 334"/>
              <a:gd name="T57" fmla="*/ 2147483647 h 94"/>
              <a:gd name="T58" fmla="*/ 2147483647 w 334"/>
              <a:gd name="T59" fmla="*/ 2147483647 h 94"/>
              <a:gd name="T60" fmla="*/ 2147483647 w 334"/>
              <a:gd name="T61" fmla="*/ 0 h 94"/>
              <a:gd name="T62" fmla="*/ 2147483647 w 334"/>
              <a:gd name="T63" fmla="*/ 0 h 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94"/>
              <a:gd name="T98" fmla="*/ 334 w 334"/>
              <a:gd name="T99" fmla="*/ 94 h 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94">
                <a:moveTo>
                  <a:pt x="7" y="0"/>
                </a:moveTo>
                <a:lnTo>
                  <a:pt x="324" y="0"/>
                </a:lnTo>
                <a:lnTo>
                  <a:pt x="327" y="0"/>
                </a:lnTo>
                <a:lnTo>
                  <a:pt x="327" y="1"/>
                </a:lnTo>
                <a:lnTo>
                  <a:pt x="329" y="1"/>
                </a:lnTo>
                <a:lnTo>
                  <a:pt x="330" y="1"/>
                </a:lnTo>
                <a:lnTo>
                  <a:pt x="332" y="3"/>
                </a:lnTo>
                <a:lnTo>
                  <a:pt x="332" y="4"/>
                </a:lnTo>
                <a:lnTo>
                  <a:pt x="333" y="5"/>
                </a:lnTo>
                <a:lnTo>
                  <a:pt x="333" y="7"/>
                </a:lnTo>
                <a:lnTo>
                  <a:pt x="333" y="8"/>
                </a:lnTo>
                <a:lnTo>
                  <a:pt x="333" y="10"/>
                </a:lnTo>
                <a:lnTo>
                  <a:pt x="333" y="11"/>
                </a:lnTo>
                <a:lnTo>
                  <a:pt x="332" y="12"/>
                </a:lnTo>
                <a:lnTo>
                  <a:pt x="332" y="14"/>
                </a:lnTo>
                <a:lnTo>
                  <a:pt x="332" y="15"/>
                </a:lnTo>
                <a:lnTo>
                  <a:pt x="330" y="15"/>
                </a:lnTo>
                <a:lnTo>
                  <a:pt x="267" y="77"/>
                </a:lnTo>
                <a:lnTo>
                  <a:pt x="264" y="78"/>
                </a:lnTo>
                <a:lnTo>
                  <a:pt x="263" y="81"/>
                </a:lnTo>
                <a:lnTo>
                  <a:pt x="260" y="82"/>
                </a:lnTo>
                <a:lnTo>
                  <a:pt x="257" y="83"/>
                </a:lnTo>
                <a:lnTo>
                  <a:pt x="254" y="85"/>
                </a:lnTo>
                <a:lnTo>
                  <a:pt x="251" y="86"/>
                </a:lnTo>
                <a:lnTo>
                  <a:pt x="248" y="88"/>
                </a:lnTo>
                <a:lnTo>
                  <a:pt x="244" y="89"/>
                </a:lnTo>
                <a:lnTo>
                  <a:pt x="244" y="90"/>
                </a:lnTo>
                <a:lnTo>
                  <a:pt x="239" y="92"/>
                </a:lnTo>
                <a:lnTo>
                  <a:pt x="236" y="92"/>
                </a:lnTo>
                <a:lnTo>
                  <a:pt x="233" y="92"/>
                </a:lnTo>
                <a:lnTo>
                  <a:pt x="230" y="93"/>
                </a:lnTo>
                <a:lnTo>
                  <a:pt x="227" y="93"/>
                </a:lnTo>
                <a:lnTo>
                  <a:pt x="224" y="93"/>
                </a:lnTo>
                <a:lnTo>
                  <a:pt x="222" y="93"/>
                </a:lnTo>
                <a:lnTo>
                  <a:pt x="110" y="93"/>
                </a:lnTo>
                <a:lnTo>
                  <a:pt x="109" y="93"/>
                </a:lnTo>
                <a:lnTo>
                  <a:pt x="107" y="93"/>
                </a:lnTo>
                <a:lnTo>
                  <a:pt x="104" y="93"/>
                </a:lnTo>
                <a:lnTo>
                  <a:pt x="101" y="92"/>
                </a:lnTo>
                <a:lnTo>
                  <a:pt x="98" y="92"/>
                </a:lnTo>
                <a:lnTo>
                  <a:pt x="95" y="92"/>
                </a:lnTo>
                <a:lnTo>
                  <a:pt x="92" y="90"/>
                </a:lnTo>
                <a:lnTo>
                  <a:pt x="89" y="89"/>
                </a:lnTo>
                <a:lnTo>
                  <a:pt x="87" y="88"/>
                </a:lnTo>
                <a:lnTo>
                  <a:pt x="84" y="86"/>
                </a:lnTo>
                <a:lnTo>
                  <a:pt x="81" y="85"/>
                </a:lnTo>
                <a:lnTo>
                  <a:pt x="79" y="83"/>
                </a:lnTo>
                <a:lnTo>
                  <a:pt x="78" y="81"/>
                </a:lnTo>
                <a:lnTo>
                  <a:pt x="75" y="79"/>
                </a:lnTo>
                <a:lnTo>
                  <a:pt x="72" y="78"/>
                </a:lnTo>
                <a:lnTo>
                  <a:pt x="70" y="77"/>
                </a:lnTo>
                <a:lnTo>
                  <a:pt x="3" y="16"/>
                </a:lnTo>
                <a:lnTo>
                  <a:pt x="1" y="15"/>
                </a:lnTo>
                <a:lnTo>
                  <a:pt x="0" y="15"/>
                </a:lnTo>
                <a:lnTo>
                  <a:pt x="0" y="12"/>
                </a:lnTo>
                <a:lnTo>
                  <a:pt x="0" y="10"/>
                </a:lnTo>
                <a:lnTo>
                  <a:pt x="0" y="8"/>
                </a:lnTo>
                <a:lnTo>
                  <a:pt x="0" y="5"/>
                </a:lnTo>
                <a:lnTo>
                  <a:pt x="0" y="3"/>
                </a:lnTo>
                <a:lnTo>
                  <a:pt x="1" y="1"/>
                </a:lnTo>
                <a:lnTo>
                  <a:pt x="3" y="1"/>
                </a:lnTo>
                <a:lnTo>
                  <a:pt x="4" y="0"/>
                </a:lnTo>
                <a:lnTo>
                  <a:pt x="6" y="0"/>
                </a:lnTo>
                <a:lnTo>
                  <a:pt x="7" y="0"/>
                </a:lnTo>
              </a:path>
            </a:pathLst>
          </a:custGeom>
          <a:solidFill>
            <a:srgbClr val="000000"/>
          </a:solidFill>
          <a:ln w="12700" cap="rnd">
            <a:noFill/>
            <a:round/>
            <a:headEnd/>
            <a:tailEnd/>
          </a:ln>
        </p:spPr>
        <p:txBody>
          <a:bodyPr/>
          <a:lstStyle/>
          <a:p>
            <a:endParaRPr lang="zh-CN" altLang="en-US"/>
          </a:p>
        </p:txBody>
      </p:sp>
      <p:sp>
        <p:nvSpPr>
          <p:cNvPr id="72716" name="Freeform 17"/>
          <p:cNvSpPr>
            <a:spLocks/>
          </p:cNvSpPr>
          <p:nvPr/>
        </p:nvSpPr>
        <p:spPr bwMode="auto">
          <a:xfrm>
            <a:off x="5835650" y="4657725"/>
            <a:ext cx="33338" cy="66675"/>
          </a:xfrm>
          <a:custGeom>
            <a:avLst/>
            <a:gdLst>
              <a:gd name="T0" fmla="*/ 2147483647 w 21"/>
              <a:gd name="T1" fmla="*/ 0 h 42"/>
              <a:gd name="T2" fmla="*/ 2147483647 w 21"/>
              <a:gd name="T3" fmla="*/ 2147483647 h 42"/>
              <a:gd name="T4" fmla="*/ 2147483647 w 21"/>
              <a:gd name="T5" fmla="*/ 2147483647 h 42"/>
              <a:gd name="T6" fmla="*/ 2147483647 w 21"/>
              <a:gd name="T7" fmla="*/ 0 h 42"/>
              <a:gd name="T8" fmla="*/ 2147483647 w 21"/>
              <a:gd name="T9" fmla="*/ 0 h 42"/>
              <a:gd name="T10" fmla="*/ 2147483647 w 21"/>
              <a:gd name="T11" fmla="*/ 2147483647 h 42"/>
              <a:gd name="T12" fmla="*/ 2147483647 w 21"/>
              <a:gd name="T13" fmla="*/ 2147483647 h 42"/>
              <a:gd name="T14" fmla="*/ 2147483647 w 21"/>
              <a:gd name="T15" fmla="*/ 2147483647 h 42"/>
              <a:gd name="T16" fmla="*/ 2147483647 w 21"/>
              <a:gd name="T17" fmla="*/ 2147483647 h 42"/>
              <a:gd name="T18" fmla="*/ 2147483647 w 21"/>
              <a:gd name="T19" fmla="*/ 2147483647 h 42"/>
              <a:gd name="T20" fmla="*/ 2147483647 w 21"/>
              <a:gd name="T21" fmla="*/ 2147483647 h 42"/>
              <a:gd name="T22" fmla="*/ 2147483647 w 21"/>
              <a:gd name="T23" fmla="*/ 2147483647 h 42"/>
              <a:gd name="T24" fmla="*/ 2147483647 w 21"/>
              <a:gd name="T25" fmla="*/ 2147483647 h 42"/>
              <a:gd name="T26" fmla="*/ 2147483647 w 21"/>
              <a:gd name="T27" fmla="*/ 2147483647 h 42"/>
              <a:gd name="T28" fmla="*/ 2147483647 w 21"/>
              <a:gd name="T29" fmla="*/ 2147483647 h 42"/>
              <a:gd name="T30" fmla="*/ 2147483647 w 21"/>
              <a:gd name="T31" fmla="*/ 2147483647 h 42"/>
              <a:gd name="T32" fmla="*/ 0 w 21"/>
              <a:gd name="T33" fmla="*/ 2147483647 h 42"/>
              <a:gd name="T34" fmla="*/ 0 w 21"/>
              <a:gd name="T35" fmla="*/ 2147483647 h 42"/>
              <a:gd name="T36" fmla="*/ 0 w 21"/>
              <a:gd name="T37" fmla="*/ 2147483647 h 42"/>
              <a:gd name="T38" fmla="*/ 0 w 21"/>
              <a:gd name="T39" fmla="*/ 0 h 42"/>
              <a:gd name="T40" fmla="*/ 2147483647 w 21"/>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42"/>
              <a:gd name="T65" fmla="*/ 21 w 21"/>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42">
                <a:moveTo>
                  <a:pt x="6" y="0"/>
                </a:moveTo>
                <a:lnTo>
                  <a:pt x="6" y="35"/>
                </a:lnTo>
                <a:lnTo>
                  <a:pt x="16" y="35"/>
                </a:lnTo>
                <a:lnTo>
                  <a:pt x="16" y="0"/>
                </a:lnTo>
                <a:lnTo>
                  <a:pt x="20" y="0"/>
                </a:lnTo>
                <a:lnTo>
                  <a:pt x="20" y="36"/>
                </a:lnTo>
                <a:lnTo>
                  <a:pt x="19" y="37"/>
                </a:lnTo>
                <a:lnTo>
                  <a:pt x="19" y="39"/>
                </a:lnTo>
                <a:lnTo>
                  <a:pt x="19" y="40"/>
                </a:lnTo>
                <a:lnTo>
                  <a:pt x="19" y="41"/>
                </a:lnTo>
                <a:lnTo>
                  <a:pt x="18" y="41"/>
                </a:lnTo>
                <a:lnTo>
                  <a:pt x="17" y="41"/>
                </a:lnTo>
                <a:lnTo>
                  <a:pt x="3" y="41"/>
                </a:lnTo>
                <a:lnTo>
                  <a:pt x="2" y="41"/>
                </a:lnTo>
                <a:lnTo>
                  <a:pt x="1" y="41"/>
                </a:lnTo>
                <a:lnTo>
                  <a:pt x="1" y="40"/>
                </a:lnTo>
                <a:lnTo>
                  <a:pt x="0" y="39"/>
                </a:lnTo>
                <a:lnTo>
                  <a:pt x="0" y="37"/>
                </a:lnTo>
                <a:lnTo>
                  <a:pt x="0" y="36"/>
                </a:lnTo>
                <a:lnTo>
                  <a:pt x="0" y="0"/>
                </a:lnTo>
                <a:lnTo>
                  <a:pt x="6" y="0"/>
                </a:lnTo>
              </a:path>
            </a:pathLst>
          </a:custGeom>
          <a:solidFill>
            <a:srgbClr val="FFFFFF"/>
          </a:solidFill>
          <a:ln w="12700" cap="rnd">
            <a:noFill/>
            <a:round/>
            <a:headEnd/>
            <a:tailEnd/>
          </a:ln>
        </p:spPr>
        <p:txBody>
          <a:bodyPr/>
          <a:lstStyle/>
          <a:p>
            <a:endParaRPr lang="zh-CN" altLang="en-US"/>
          </a:p>
        </p:txBody>
      </p:sp>
      <p:sp>
        <p:nvSpPr>
          <p:cNvPr id="72717" name="Freeform 18"/>
          <p:cNvSpPr>
            <a:spLocks/>
          </p:cNvSpPr>
          <p:nvPr/>
        </p:nvSpPr>
        <p:spPr bwMode="auto">
          <a:xfrm>
            <a:off x="5951538" y="4657725"/>
            <a:ext cx="20637" cy="66675"/>
          </a:xfrm>
          <a:custGeom>
            <a:avLst/>
            <a:gdLst>
              <a:gd name="T0" fmla="*/ 0 w 13"/>
              <a:gd name="T1" fmla="*/ 0 h 42"/>
              <a:gd name="T2" fmla="*/ 2147483647 w 13"/>
              <a:gd name="T3" fmla="*/ 0 h 42"/>
              <a:gd name="T4" fmla="*/ 2147483647 w 13"/>
              <a:gd name="T5" fmla="*/ 2147483647 h 42"/>
              <a:gd name="T6" fmla="*/ 2147483647 w 13"/>
              <a:gd name="T7" fmla="*/ 2147483647 h 42"/>
              <a:gd name="T8" fmla="*/ 2147483647 w 13"/>
              <a:gd name="T9" fmla="*/ 2147483647 h 42"/>
              <a:gd name="T10" fmla="*/ 0 w 13"/>
              <a:gd name="T11" fmla="*/ 2147483647 h 42"/>
              <a:gd name="T12" fmla="*/ 0 w 13"/>
              <a:gd name="T13" fmla="*/ 0 h 42"/>
              <a:gd name="T14" fmla="*/ 0 60000 65536"/>
              <a:gd name="T15" fmla="*/ 0 60000 65536"/>
              <a:gd name="T16" fmla="*/ 0 60000 65536"/>
              <a:gd name="T17" fmla="*/ 0 60000 65536"/>
              <a:gd name="T18" fmla="*/ 0 60000 65536"/>
              <a:gd name="T19" fmla="*/ 0 60000 65536"/>
              <a:gd name="T20" fmla="*/ 0 60000 65536"/>
              <a:gd name="T21" fmla="*/ 0 w 13"/>
              <a:gd name="T22" fmla="*/ 0 h 42"/>
              <a:gd name="T23" fmla="*/ 13 w 13"/>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2">
                <a:moveTo>
                  <a:pt x="0" y="0"/>
                </a:moveTo>
                <a:lnTo>
                  <a:pt x="3" y="0"/>
                </a:lnTo>
                <a:lnTo>
                  <a:pt x="3" y="35"/>
                </a:lnTo>
                <a:lnTo>
                  <a:pt x="12" y="35"/>
                </a:lnTo>
                <a:lnTo>
                  <a:pt x="12" y="41"/>
                </a:lnTo>
                <a:lnTo>
                  <a:pt x="0" y="41"/>
                </a:lnTo>
                <a:lnTo>
                  <a:pt x="0" y="0"/>
                </a:lnTo>
              </a:path>
            </a:pathLst>
          </a:custGeom>
          <a:solidFill>
            <a:srgbClr val="FFFFFF"/>
          </a:solidFill>
          <a:ln w="12700" cap="rnd">
            <a:noFill/>
            <a:round/>
            <a:headEnd/>
            <a:tailEnd/>
          </a:ln>
        </p:spPr>
        <p:txBody>
          <a:bodyPr/>
          <a:lstStyle/>
          <a:p>
            <a:endParaRPr lang="zh-CN" altLang="en-US"/>
          </a:p>
        </p:txBody>
      </p:sp>
      <p:sp>
        <p:nvSpPr>
          <p:cNvPr id="72718" name="Freeform 19"/>
          <p:cNvSpPr>
            <a:spLocks/>
          </p:cNvSpPr>
          <p:nvPr/>
        </p:nvSpPr>
        <p:spPr bwMode="auto">
          <a:xfrm>
            <a:off x="5991225" y="4657725"/>
            <a:ext cx="1588" cy="66675"/>
          </a:xfrm>
          <a:custGeom>
            <a:avLst/>
            <a:gdLst>
              <a:gd name="T0" fmla="*/ 0 w 1"/>
              <a:gd name="T1" fmla="*/ 2147483647 h 42"/>
              <a:gd name="T2" fmla="*/ 0 w 1"/>
              <a:gd name="T3" fmla="*/ 0 h 42"/>
              <a:gd name="T4" fmla="*/ 0 w 1"/>
              <a:gd name="T5" fmla="*/ 0 h 42"/>
              <a:gd name="T6" fmla="*/ 0 w 1"/>
              <a:gd name="T7" fmla="*/ 2147483647 h 42"/>
              <a:gd name="T8" fmla="*/ 0 w 1"/>
              <a:gd name="T9" fmla="*/ 2147483647 h 42"/>
              <a:gd name="T10" fmla="*/ 0 60000 65536"/>
              <a:gd name="T11" fmla="*/ 0 60000 65536"/>
              <a:gd name="T12" fmla="*/ 0 60000 65536"/>
              <a:gd name="T13" fmla="*/ 0 60000 65536"/>
              <a:gd name="T14" fmla="*/ 0 60000 65536"/>
              <a:gd name="T15" fmla="*/ 0 w 1"/>
              <a:gd name="T16" fmla="*/ 0 h 42"/>
              <a:gd name="T17" fmla="*/ 1 w 1"/>
              <a:gd name="T18" fmla="*/ 42 h 42"/>
            </a:gdLst>
            <a:ahLst/>
            <a:cxnLst>
              <a:cxn ang="T10">
                <a:pos x="T0" y="T1"/>
              </a:cxn>
              <a:cxn ang="T11">
                <a:pos x="T2" y="T3"/>
              </a:cxn>
              <a:cxn ang="T12">
                <a:pos x="T4" y="T5"/>
              </a:cxn>
              <a:cxn ang="T13">
                <a:pos x="T6" y="T7"/>
              </a:cxn>
              <a:cxn ang="T14">
                <a:pos x="T8" y="T9"/>
              </a:cxn>
            </a:cxnLst>
            <a:rect l="T15" t="T16" r="T17" b="T18"/>
            <a:pathLst>
              <a:path w="1" h="42">
                <a:moveTo>
                  <a:pt x="0" y="41"/>
                </a:moveTo>
                <a:lnTo>
                  <a:pt x="0" y="0"/>
                </a:lnTo>
                <a:lnTo>
                  <a:pt x="0" y="41"/>
                </a:lnTo>
              </a:path>
            </a:pathLst>
          </a:custGeom>
          <a:solidFill>
            <a:srgbClr val="FFFFFF"/>
          </a:solidFill>
          <a:ln w="12700" cap="rnd">
            <a:noFill/>
            <a:round/>
            <a:headEnd/>
            <a:tailEnd/>
          </a:ln>
        </p:spPr>
        <p:txBody>
          <a:bodyPr/>
          <a:lstStyle/>
          <a:p>
            <a:endParaRPr lang="zh-CN" altLang="en-US"/>
          </a:p>
        </p:txBody>
      </p:sp>
      <p:sp>
        <p:nvSpPr>
          <p:cNvPr id="72719" name="Freeform 20"/>
          <p:cNvSpPr>
            <a:spLocks/>
          </p:cNvSpPr>
          <p:nvPr/>
        </p:nvSpPr>
        <p:spPr bwMode="auto">
          <a:xfrm>
            <a:off x="6013450" y="4657725"/>
            <a:ext cx="25400" cy="66675"/>
          </a:xfrm>
          <a:custGeom>
            <a:avLst/>
            <a:gdLst>
              <a:gd name="T0" fmla="*/ 0 w 16"/>
              <a:gd name="T1" fmla="*/ 0 h 42"/>
              <a:gd name="T2" fmla="*/ 2147483647 w 16"/>
              <a:gd name="T3" fmla="*/ 0 h 42"/>
              <a:gd name="T4" fmla="*/ 2147483647 w 16"/>
              <a:gd name="T5" fmla="*/ 2147483647 h 42"/>
              <a:gd name="T6" fmla="*/ 2147483647 w 16"/>
              <a:gd name="T7" fmla="*/ 2147483647 h 42"/>
              <a:gd name="T8" fmla="*/ 2147483647 w 16"/>
              <a:gd name="T9" fmla="*/ 2147483647 h 42"/>
              <a:gd name="T10" fmla="*/ 2147483647 w 16"/>
              <a:gd name="T11" fmla="*/ 2147483647 h 42"/>
              <a:gd name="T12" fmla="*/ 2147483647 w 16"/>
              <a:gd name="T13" fmla="*/ 2147483647 h 42"/>
              <a:gd name="T14" fmla="*/ 0 w 16"/>
              <a:gd name="T15" fmla="*/ 2147483647 h 42"/>
              <a:gd name="T16" fmla="*/ 0 w 16"/>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42"/>
              <a:gd name="T29" fmla="*/ 16 w 16"/>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42">
                <a:moveTo>
                  <a:pt x="0" y="0"/>
                </a:moveTo>
                <a:lnTo>
                  <a:pt x="15" y="0"/>
                </a:lnTo>
                <a:lnTo>
                  <a:pt x="15" y="6"/>
                </a:lnTo>
                <a:lnTo>
                  <a:pt x="10" y="6"/>
                </a:lnTo>
                <a:lnTo>
                  <a:pt x="10" y="41"/>
                </a:lnTo>
                <a:lnTo>
                  <a:pt x="5" y="41"/>
                </a:lnTo>
                <a:lnTo>
                  <a:pt x="5" y="6"/>
                </a:lnTo>
                <a:lnTo>
                  <a:pt x="0" y="6"/>
                </a:lnTo>
                <a:lnTo>
                  <a:pt x="0" y="0"/>
                </a:lnTo>
              </a:path>
            </a:pathLst>
          </a:custGeom>
          <a:solidFill>
            <a:srgbClr val="FFFFFF"/>
          </a:solidFill>
          <a:ln w="12700" cap="rnd">
            <a:noFill/>
            <a:round/>
            <a:headEnd/>
            <a:tailEnd/>
          </a:ln>
        </p:spPr>
        <p:txBody>
          <a:bodyPr/>
          <a:lstStyle/>
          <a:p>
            <a:endParaRPr lang="zh-CN" altLang="en-US"/>
          </a:p>
        </p:txBody>
      </p:sp>
      <p:sp>
        <p:nvSpPr>
          <p:cNvPr id="72720" name="Freeform 21"/>
          <p:cNvSpPr>
            <a:spLocks/>
          </p:cNvSpPr>
          <p:nvPr/>
        </p:nvSpPr>
        <p:spPr bwMode="auto">
          <a:xfrm>
            <a:off x="6051550" y="4657725"/>
            <a:ext cx="34925" cy="66675"/>
          </a:xfrm>
          <a:custGeom>
            <a:avLst/>
            <a:gdLst>
              <a:gd name="T0" fmla="*/ 2147483647 w 22"/>
              <a:gd name="T1" fmla="*/ 2147483647 h 42"/>
              <a:gd name="T2" fmla="*/ 2147483647 w 22"/>
              <a:gd name="T3" fmla="*/ 2147483647 h 42"/>
              <a:gd name="T4" fmla="*/ 0 w 22"/>
              <a:gd name="T5" fmla="*/ 0 h 42"/>
              <a:gd name="T6" fmla="*/ 2147483647 w 22"/>
              <a:gd name="T7" fmla="*/ 0 h 42"/>
              <a:gd name="T8" fmla="*/ 2147483647 w 22"/>
              <a:gd name="T9" fmla="*/ 2147483647 h 42"/>
              <a:gd name="T10" fmla="*/ 2147483647 w 22"/>
              <a:gd name="T11" fmla="*/ 0 h 42"/>
              <a:gd name="T12" fmla="*/ 2147483647 w 22"/>
              <a:gd name="T13" fmla="*/ 0 h 42"/>
              <a:gd name="T14" fmla="*/ 2147483647 w 22"/>
              <a:gd name="T15" fmla="*/ 2147483647 h 42"/>
              <a:gd name="T16" fmla="*/ 2147483647 w 22"/>
              <a:gd name="T17" fmla="*/ 2147483647 h 42"/>
              <a:gd name="T18" fmla="*/ 2147483647 w 22"/>
              <a:gd name="T19" fmla="*/ 2147483647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42"/>
              <a:gd name="T32" fmla="*/ 22 w 22"/>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42">
                <a:moveTo>
                  <a:pt x="8" y="41"/>
                </a:moveTo>
                <a:lnTo>
                  <a:pt x="8" y="22"/>
                </a:lnTo>
                <a:lnTo>
                  <a:pt x="0" y="0"/>
                </a:lnTo>
                <a:lnTo>
                  <a:pt x="6" y="0"/>
                </a:lnTo>
                <a:lnTo>
                  <a:pt x="11" y="16"/>
                </a:lnTo>
                <a:lnTo>
                  <a:pt x="15" y="0"/>
                </a:lnTo>
                <a:lnTo>
                  <a:pt x="21" y="0"/>
                </a:lnTo>
                <a:lnTo>
                  <a:pt x="14" y="22"/>
                </a:lnTo>
                <a:lnTo>
                  <a:pt x="14" y="41"/>
                </a:lnTo>
                <a:lnTo>
                  <a:pt x="8" y="41"/>
                </a:lnTo>
              </a:path>
            </a:pathLst>
          </a:custGeom>
          <a:solidFill>
            <a:srgbClr val="FFFFFF"/>
          </a:solidFill>
          <a:ln w="12700" cap="rnd">
            <a:noFill/>
            <a:round/>
            <a:headEnd/>
            <a:tailEnd/>
          </a:ln>
        </p:spPr>
        <p:txBody>
          <a:bodyPr/>
          <a:lstStyle/>
          <a:p>
            <a:endParaRPr lang="zh-CN" altLang="en-US"/>
          </a:p>
        </p:txBody>
      </p:sp>
      <p:sp>
        <p:nvSpPr>
          <p:cNvPr id="72721" name="Freeform 22"/>
          <p:cNvSpPr>
            <a:spLocks/>
          </p:cNvSpPr>
          <p:nvPr/>
        </p:nvSpPr>
        <p:spPr bwMode="auto">
          <a:xfrm>
            <a:off x="5888038" y="4657725"/>
            <a:ext cx="44450" cy="66675"/>
          </a:xfrm>
          <a:custGeom>
            <a:avLst/>
            <a:gdLst>
              <a:gd name="T0" fmla="*/ 2147483647 w 28"/>
              <a:gd name="T1" fmla="*/ 0 h 42"/>
              <a:gd name="T2" fmla="*/ 2147483647 w 28"/>
              <a:gd name="T3" fmla="*/ 0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0 w 28"/>
              <a:gd name="T15" fmla="*/ 2147483647 h 42"/>
              <a:gd name="T16" fmla="*/ 2147483647 w 28"/>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42"/>
              <a:gd name="T29" fmla="*/ 28 w 28"/>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42">
                <a:moveTo>
                  <a:pt x="9" y="0"/>
                </a:moveTo>
                <a:lnTo>
                  <a:pt x="19" y="0"/>
                </a:lnTo>
                <a:lnTo>
                  <a:pt x="27" y="41"/>
                </a:lnTo>
                <a:lnTo>
                  <a:pt x="20" y="41"/>
                </a:lnTo>
                <a:lnTo>
                  <a:pt x="19" y="33"/>
                </a:lnTo>
                <a:lnTo>
                  <a:pt x="8" y="33"/>
                </a:lnTo>
                <a:lnTo>
                  <a:pt x="7" y="41"/>
                </a:lnTo>
                <a:lnTo>
                  <a:pt x="0" y="41"/>
                </a:lnTo>
                <a:lnTo>
                  <a:pt x="9" y="0"/>
                </a:lnTo>
              </a:path>
            </a:pathLst>
          </a:custGeom>
          <a:solidFill>
            <a:srgbClr val="FFFFFF"/>
          </a:solidFill>
          <a:ln w="12700" cap="rnd">
            <a:noFill/>
            <a:round/>
            <a:headEnd/>
            <a:tailEnd/>
          </a:ln>
        </p:spPr>
        <p:txBody>
          <a:bodyPr/>
          <a:lstStyle/>
          <a:p>
            <a:endParaRPr lang="zh-CN" altLang="en-US"/>
          </a:p>
        </p:txBody>
      </p:sp>
      <p:sp>
        <p:nvSpPr>
          <p:cNvPr id="72722" name="Freeform 23"/>
          <p:cNvSpPr>
            <a:spLocks/>
          </p:cNvSpPr>
          <p:nvPr/>
        </p:nvSpPr>
        <p:spPr bwMode="auto">
          <a:xfrm>
            <a:off x="5907088" y="4675188"/>
            <a:ext cx="4762" cy="26987"/>
          </a:xfrm>
          <a:custGeom>
            <a:avLst/>
            <a:gdLst>
              <a:gd name="T0" fmla="*/ 2147483647 w 3"/>
              <a:gd name="T1" fmla="*/ 2147483647 h 17"/>
              <a:gd name="T2" fmla="*/ 0 w 3"/>
              <a:gd name="T3" fmla="*/ 2147483647 h 17"/>
              <a:gd name="T4" fmla="*/ 2147483647 w 3"/>
              <a:gd name="T5" fmla="*/ 0 h 17"/>
              <a:gd name="T6" fmla="*/ 2147483647 w 3"/>
              <a:gd name="T7" fmla="*/ 2147483647 h 17"/>
              <a:gd name="T8" fmla="*/ 0 60000 65536"/>
              <a:gd name="T9" fmla="*/ 0 60000 65536"/>
              <a:gd name="T10" fmla="*/ 0 60000 65536"/>
              <a:gd name="T11" fmla="*/ 0 60000 65536"/>
              <a:gd name="T12" fmla="*/ 0 w 3"/>
              <a:gd name="T13" fmla="*/ 0 h 17"/>
              <a:gd name="T14" fmla="*/ 3 w 3"/>
              <a:gd name="T15" fmla="*/ 17 h 17"/>
            </a:gdLst>
            <a:ahLst/>
            <a:cxnLst>
              <a:cxn ang="T8">
                <a:pos x="T0" y="T1"/>
              </a:cxn>
              <a:cxn ang="T9">
                <a:pos x="T2" y="T3"/>
              </a:cxn>
              <a:cxn ang="T10">
                <a:pos x="T4" y="T5"/>
              </a:cxn>
              <a:cxn ang="T11">
                <a:pos x="T6" y="T7"/>
              </a:cxn>
            </a:cxnLst>
            <a:rect l="T12" t="T13" r="T14" b="T15"/>
            <a:pathLst>
              <a:path w="3" h="17">
                <a:moveTo>
                  <a:pt x="2" y="16"/>
                </a:moveTo>
                <a:lnTo>
                  <a:pt x="0" y="16"/>
                </a:lnTo>
                <a:lnTo>
                  <a:pt x="1" y="0"/>
                </a:lnTo>
                <a:lnTo>
                  <a:pt x="2" y="16"/>
                </a:lnTo>
              </a:path>
            </a:pathLst>
          </a:custGeom>
          <a:solidFill>
            <a:srgbClr val="00279F"/>
          </a:solidFill>
          <a:ln w="12700" cap="rnd">
            <a:noFill/>
            <a:round/>
            <a:headEnd/>
            <a:tailEnd/>
          </a:ln>
        </p:spPr>
        <p:txBody>
          <a:bodyPr/>
          <a:lstStyle/>
          <a:p>
            <a:endParaRPr lang="zh-CN" altLang="en-US"/>
          </a:p>
        </p:txBody>
      </p:sp>
      <p:sp>
        <p:nvSpPr>
          <p:cNvPr id="72723" name="Freeform 24"/>
          <p:cNvSpPr>
            <a:spLocks/>
          </p:cNvSpPr>
          <p:nvPr/>
        </p:nvSpPr>
        <p:spPr bwMode="auto">
          <a:xfrm>
            <a:off x="5775325" y="4657725"/>
            <a:ext cx="36513" cy="79375"/>
          </a:xfrm>
          <a:custGeom>
            <a:avLst/>
            <a:gdLst>
              <a:gd name="T0" fmla="*/ 2147483647 w 23"/>
              <a:gd name="T1" fmla="*/ 0 h 50"/>
              <a:gd name="T2" fmla="*/ 2147483647 w 23"/>
              <a:gd name="T3" fmla="*/ 0 h 50"/>
              <a:gd name="T4" fmla="*/ 2147483647 w 23"/>
              <a:gd name="T5" fmla="*/ 0 h 50"/>
              <a:gd name="T6" fmla="*/ 2147483647 w 23"/>
              <a:gd name="T7" fmla="*/ 0 h 50"/>
              <a:gd name="T8" fmla="*/ 2147483647 w 23"/>
              <a:gd name="T9" fmla="*/ 2147483647 h 50"/>
              <a:gd name="T10" fmla="*/ 2147483647 w 23"/>
              <a:gd name="T11" fmla="*/ 2147483647 h 50"/>
              <a:gd name="T12" fmla="*/ 2147483647 w 23"/>
              <a:gd name="T13" fmla="*/ 2147483647 h 50"/>
              <a:gd name="T14" fmla="*/ 2147483647 w 23"/>
              <a:gd name="T15" fmla="*/ 2147483647 h 50"/>
              <a:gd name="T16" fmla="*/ 2147483647 w 23"/>
              <a:gd name="T17" fmla="*/ 2147483647 h 50"/>
              <a:gd name="T18" fmla="*/ 2147483647 w 23"/>
              <a:gd name="T19" fmla="*/ 2147483647 h 50"/>
              <a:gd name="T20" fmla="*/ 2147483647 w 23"/>
              <a:gd name="T21" fmla="*/ 2147483647 h 50"/>
              <a:gd name="T22" fmla="*/ 2147483647 w 23"/>
              <a:gd name="T23" fmla="*/ 2147483647 h 50"/>
              <a:gd name="T24" fmla="*/ 2147483647 w 23"/>
              <a:gd name="T25" fmla="*/ 2147483647 h 50"/>
              <a:gd name="T26" fmla="*/ 2147483647 w 23"/>
              <a:gd name="T27" fmla="*/ 2147483647 h 50"/>
              <a:gd name="T28" fmla="*/ 2147483647 w 23"/>
              <a:gd name="T29" fmla="*/ 2147483647 h 50"/>
              <a:gd name="T30" fmla="*/ 2147483647 w 23"/>
              <a:gd name="T31" fmla="*/ 2147483647 h 50"/>
              <a:gd name="T32" fmla="*/ 2147483647 w 23"/>
              <a:gd name="T33" fmla="*/ 2147483647 h 50"/>
              <a:gd name="T34" fmla="*/ 2147483647 w 23"/>
              <a:gd name="T35" fmla="*/ 2147483647 h 50"/>
              <a:gd name="T36" fmla="*/ 2147483647 w 23"/>
              <a:gd name="T37" fmla="*/ 2147483647 h 50"/>
              <a:gd name="T38" fmla="*/ 2147483647 w 23"/>
              <a:gd name="T39" fmla="*/ 2147483647 h 50"/>
              <a:gd name="T40" fmla="*/ 2147483647 w 23"/>
              <a:gd name="T41" fmla="*/ 2147483647 h 50"/>
              <a:gd name="T42" fmla="*/ 2147483647 w 23"/>
              <a:gd name="T43" fmla="*/ 2147483647 h 50"/>
              <a:gd name="T44" fmla="*/ 2147483647 w 23"/>
              <a:gd name="T45" fmla="*/ 2147483647 h 50"/>
              <a:gd name="T46" fmla="*/ 2147483647 w 23"/>
              <a:gd name="T47" fmla="*/ 2147483647 h 50"/>
              <a:gd name="T48" fmla="*/ 2147483647 w 23"/>
              <a:gd name="T49" fmla="*/ 2147483647 h 50"/>
              <a:gd name="T50" fmla="*/ 2147483647 w 23"/>
              <a:gd name="T51" fmla="*/ 2147483647 h 50"/>
              <a:gd name="T52" fmla="*/ 2147483647 w 23"/>
              <a:gd name="T53" fmla="*/ 2147483647 h 50"/>
              <a:gd name="T54" fmla="*/ 2147483647 w 23"/>
              <a:gd name="T55" fmla="*/ 2147483647 h 50"/>
              <a:gd name="T56" fmla="*/ 2147483647 w 23"/>
              <a:gd name="T57" fmla="*/ 2147483647 h 50"/>
              <a:gd name="T58" fmla="*/ 2147483647 w 23"/>
              <a:gd name="T59" fmla="*/ 2147483647 h 50"/>
              <a:gd name="T60" fmla="*/ 2147483647 w 23"/>
              <a:gd name="T61" fmla="*/ 2147483647 h 50"/>
              <a:gd name="T62" fmla="*/ 2147483647 w 23"/>
              <a:gd name="T63" fmla="*/ 2147483647 h 50"/>
              <a:gd name="T64" fmla="*/ 2147483647 w 23"/>
              <a:gd name="T65" fmla="*/ 2147483647 h 50"/>
              <a:gd name="T66" fmla="*/ 2147483647 w 23"/>
              <a:gd name="T67" fmla="*/ 2147483647 h 50"/>
              <a:gd name="T68" fmla="*/ 2147483647 w 23"/>
              <a:gd name="T69" fmla="*/ 2147483647 h 50"/>
              <a:gd name="T70" fmla="*/ 2147483647 w 23"/>
              <a:gd name="T71" fmla="*/ 2147483647 h 50"/>
              <a:gd name="T72" fmla="*/ 2147483647 w 23"/>
              <a:gd name="T73" fmla="*/ 2147483647 h 50"/>
              <a:gd name="T74" fmla="*/ 2147483647 w 23"/>
              <a:gd name="T75" fmla="*/ 2147483647 h 50"/>
              <a:gd name="T76" fmla="*/ 0 w 23"/>
              <a:gd name="T77" fmla="*/ 2147483647 h 50"/>
              <a:gd name="T78" fmla="*/ 0 w 23"/>
              <a:gd name="T79" fmla="*/ 2147483647 h 50"/>
              <a:gd name="T80" fmla="*/ 0 w 23"/>
              <a:gd name="T81" fmla="*/ 2147483647 h 50"/>
              <a:gd name="T82" fmla="*/ 0 w 23"/>
              <a:gd name="T83" fmla="*/ 2147483647 h 50"/>
              <a:gd name="T84" fmla="*/ 0 w 23"/>
              <a:gd name="T85" fmla="*/ 2147483647 h 50"/>
              <a:gd name="T86" fmla="*/ 0 w 23"/>
              <a:gd name="T87" fmla="*/ 2147483647 h 50"/>
              <a:gd name="T88" fmla="*/ 2147483647 w 23"/>
              <a:gd name="T89" fmla="*/ 2147483647 h 50"/>
              <a:gd name="T90" fmla="*/ 2147483647 w 23"/>
              <a:gd name="T91" fmla="*/ 2147483647 h 50"/>
              <a:gd name="T92" fmla="*/ 2147483647 w 23"/>
              <a:gd name="T93" fmla="*/ 2147483647 h 50"/>
              <a:gd name="T94" fmla="*/ 2147483647 w 23"/>
              <a:gd name="T95" fmla="*/ 0 h 50"/>
              <a:gd name="T96" fmla="*/ 2147483647 w 23"/>
              <a:gd name="T97" fmla="*/ 0 h 50"/>
              <a:gd name="T98" fmla="*/ 2147483647 w 23"/>
              <a:gd name="T99" fmla="*/ 0 h 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
              <a:gd name="T151" fmla="*/ 0 h 50"/>
              <a:gd name="T152" fmla="*/ 23 w 23"/>
              <a:gd name="T153" fmla="*/ 50 h 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 h="50">
                <a:moveTo>
                  <a:pt x="4" y="0"/>
                </a:moveTo>
                <a:lnTo>
                  <a:pt x="17" y="0"/>
                </a:lnTo>
                <a:lnTo>
                  <a:pt x="18" y="0"/>
                </a:lnTo>
                <a:lnTo>
                  <a:pt x="20" y="0"/>
                </a:lnTo>
                <a:lnTo>
                  <a:pt x="20" y="1"/>
                </a:lnTo>
                <a:lnTo>
                  <a:pt x="20" y="3"/>
                </a:lnTo>
                <a:lnTo>
                  <a:pt x="21" y="4"/>
                </a:lnTo>
                <a:lnTo>
                  <a:pt x="22" y="4"/>
                </a:lnTo>
                <a:lnTo>
                  <a:pt x="22" y="5"/>
                </a:lnTo>
                <a:lnTo>
                  <a:pt x="22" y="6"/>
                </a:lnTo>
                <a:lnTo>
                  <a:pt x="22" y="39"/>
                </a:lnTo>
                <a:lnTo>
                  <a:pt x="22" y="40"/>
                </a:lnTo>
                <a:lnTo>
                  <a:pt x="21" y="43"/>
                </a:lnTo>
                <a:lnTo>
                  <a:pt x="20" y="43"/>
                </a:lnTo>
                <a:lnTo>
                  <a:pt x="20" y="44"/>
                </a:lnTo>
                <a:lnTo>
                  <a:pt x="18" y="44"/>
                </a:lnTo>
                <a:lnTo>
                  <a:pt x="18" y="45"/>
                </a:lnTo>
                <a:lnTo>
                  <a:pt x="20" y="45"/>
                </a:lnTo>
                <a:lnTo>
                  <a:pt x="20" y="46"/>
                </a:lnTo>
                <a:lnTo>
                  <a:pt x="20" y="48"/>
                </a:lnTo>
                <a:lnTo>
                  <a:pt x="21" y="48"/>
                </a:lnTo>
                <a:lnTo>
                  <a:pt x="22" y="48"/>
                </a:lnTo>
                <a:lnTo>
                  <a:pt x="22" y="49"/>
                </a:lnTo>
                <a:lnTo>
                  <a:pt x="17" y="49"/>
                </a:lnTo>
                <a:lnTo>
                  <a:pt x="16" y="49"/>
                </a:lnTo>
                <a:lnTo>
                  <a:pt x="15" y="49"/>
                </a:lnTo>
                <a:lnTo>
                  <a:pt x="15" y="48"/>
                </a:lnTo>
                <a:lnTo>
                  <a:pt x="15" y="46"/>
                </a:lnTo>
                <a:lnTo>
                  <a:pt x="14" y="46"/>
                </a:lnTo>
                <a:lnTo>
                  <a:pt x="14" y="45"/>
                </a:lnTo>
                <a:lnTo>
                  <a:pt x="13" y="45"/>
                </a:lnTo>
                <a:lnTo>
                  <a:pt x="13" y="44"/>
                </a:lnTo>
                <a:lnTo>
                  <a:pt x="4" y="44"/>
                </a:lnTo>
                <a:lnTo>
                  <a:pt x="3" y="44"/>
                </a:lnTo>
                <a:lnTo>
                  <a:pt x="2" y="43"/>
                </a:lnTo>
                <a:lnTo>
                  <a:pt x="2" y="40"/>
                </a:lnTo>
                <a:lnTo>
                  <a:pt x="1" y="40"/>
                </a:lnTo>
                <a:lnTo>
                  <a:pt x="1" y="39"/>
                </a:lnTo>
                <a:lnTo>
                  <a:pt x="0" y="39"/>
                </a:lnTo>
                <a:lnTo>
                  <a:pt x="0" y="38"/>
                </a:lnTo>
                <a:lnTo>
                  <a:pt x="0" y="36"/>
                </a:lnTo>
                <a:lnTo>
                  <a:pt x="0" y="6"/>
                </a:lnTo>
                <a:lnTo>
                  <a:pt x="0" y="5"/>
                </a:lnTo>
                <a:lnTo>
                  <a:pt x="0" y="4"/>
                </a:lnTo>
                <a:lnTo>
                  <a:pt x="1" y="4"/>
                </a:lnTo>
                <a:lnTo>
                  <a:pt x="2" y="3"/>
                </a:lnTo>
                <a:lnTo>
                  <a:pt x="2" y="1"/>
                </a:lnTo>
                <a:lnTo>
                  <a:pt x="2" y="0"/>
                </a:lnTo>
                <a:lnTo>
                  <a:pt x="3" y="0"/>
                </a:lnTo>
                <a:lnTo>
                  <a:pt x="4" y="0"/>
                </a:lnTo>
              </a:path>
            </a:pathLst>
          </a:custGeom>
          <a:solidFill>
            <a:srgbClr val="FFFFFF"/>
          </a:solidFill>
          <a:ln w="12700" cap="rnd">
            <a:noFill/>
            <a:round/>
            <a:headEnd/>
            <a:tailEnd/>
          </a:ln>
        </p:spPr>
        <p:txBody>
          <a:bodyPr/>
          <a:lstStyle/>
          <a:p>
            <a:endParaRPr lang="zh-CN" altLang="en-US"/>
          </a:p>
        </p:txBody>
      </p:sp>
      <p:sp>
        <p:nvSpPr>
          <p:cNvPr id="72724" name="Freeform 25"/>
          <p:cNvSpPr>
            <a:spLocks/>
          </p:cNvSpPr>
          <p:nvPr/>
        </p:nvSpPr>
        <p:spPr bwMode="auto">
          <a:xfrm>
            <a:off x="5783263" y="4668838"/>
            <a:ext cx="15875" cy="47625"/>
          </a:xfrm>
          <a:custGeom>
            <a:avLst/>
            <a:gdLst>
              <a:gd name="T0" fmla="*/ 2147483647 w 10"/>
              <a:gd name="T1" fmla="*/ 2147483647 h 30"/>
              <a:gd name="T2" fmla="*/ 2147483647 w 10"/>
              <a:gd name="T3" fmla="*/ 0 h 30"/>
              <a:gd name="T4" fmla="*/ 0 w 10"/>
              <a:gd name="T5" fmla="*/ 0 h 30"/>
              <a:gd name="T6" fmla="*/ 0 w 10"/>
              <a:gd name="T7" fmla="*/ 2147483647 h 30"/>
              <a:gd name="T8" fmla="*/ 2147483647 w 10"/>
              <a:gd name="T9" fmla="*/ 2147483647 h 30"/>
              <a:gd name="T10" fmla="*/ 0 60000 65536"/>
              <a:gd name="T11" fmla="*/ 0 60000 65536"/>
              <a:gd name="T12" fmla="*/ 0 60000 65536"/>
              <a:gd name="T13" fmla="*/ 0 60000 65536"/>
              <a:gd name="T14" fmla="*/ 0 60000 65536"/>
              <a:gd name="T15" fmla="*/ 0 w 10"/>
              <a:gd name="T16" fmla="*/ 0 h 30"/>
              <a:gd name="T17" fmla="*/ 10 w 10"/>
              <a:gd name="T18" fmla="*/ 30 h 30"/>
            </a:gdLst>
            <a:ahLst/>
            <a:cxnLst>
              <a:cxn ang="T10">
                <a:pos x="T0" y="T1"/>
              </a:cxn>
              <a:cxn ang="T11">
                <a:pos x="T2" y="T3"/>
              </a:cxn>
              <a:cxn ang="T12">
                <a:pos x="T4" y="T5"/>
              </a:cxn>
              <a:cxn ang="T13">
                <a:pos x="T6" y="T7"/>
              </a:cxn>
              <a:cxn ang="T14">
                <a:pos x="T8" y="T9"/>
              </a:cxn>
            </a:cxnLst>
            <a:rect l="T15" t="T16" r="T17" b="T18"/>
            <a:pathLst>
              <a:path w="10" h="30">
                <a:moveTo>
                  <a:pt x="9" y="29"/>
                </a:moveTo>
                <a:lnTo>
                  <a:pt x="9" y="0"/>
                </a:lnTo>
                <a:lnTo>
                  <a:pt x="0" y="0"/>
                </a:lnTo>
                <a:lnTo>
                  <a:pt x="0" y="29"/>
                </a:lnTo>
                <a:lnTo>
                  <a:pt x="9" y="29"/>
                </a:lnTo>
              </a:path>
            </a:pathLst>
          </a:custGeom>
          <a:solidFill>
            <a:srgbClr val="000000"/>
          </a:solidFill>
          <a:ln w="12700" cap="rnd">
            <a:noFill/>
            <a:round/>
            <a:headEnd/>
            <a:tailEnd/>
          </a:ln>
        </p:spPr>
        <p:txBody>
          <a:bodyPr/>
          <a:lstStyle/>
          <a:p>
            <a:endParaRPr lang="zh-CN" altLang="en-US"/>
          </a:p>
        </p:txBody>
      </p:sp>
      <p:pic>
        <p:nvPicPr>
          <p:cNvPr id="72725" name="Picture 26" descr="ABBN"/>
          <p:cNvPicPr>
            <a:picLocks noChangeAspect="1" noChangeArrowheads="1"/>
          </p:cNvPicPr>
          <p:nvPr/>
        </p:nvPicPr>
        <p:blipFill>
          <a:blip r:embed="rId2" cstate="print">
            <a:lum bright="24000" contrast="-36000"/>
          </a:blip>
          <a:srcRect/>
          <a:stretch>
            <a:fillRect/>
          </a:stretch>
        </p:blipFill>
        <p:spPr bwMode="auto">
          <a:xfrm>
            <a:off x="6732588" y="4221163"/>
            <a:ext cx="1295400" cy="511175"/>
          </a:xfrm>
          <a:prstGeom prst="rect">
            <a:avLst/>
          </a:prstGeom>
          <a:noFill/>
          <a:ln w="9525">
            <a:noFill/>
            <a:miter lim="800000"/>
            <a:headEnd/>
            <a:tailEnd/>
          </a:ln>
        </p:spPr>
      </p:pic>
      <p:pic>
        <p:nvPicPr>
          <p:cNvPr id="72726" name="Picture 27" descr="OMRN"/>
          <p:cNvPicPr>
            <a:picLocks noChangeAspect="1" noChangeArrowheads="1"/>
          </p:cNvPicPr>
          <p:nvPr/>
        </p:nvPicPr>
        <p:blipFill>
          <a:blip r:embed="rId3" cstate="print">
            <a:lum bright="24000" contrast="-36000"/>
          </a:blip>
          <a:srcRect/>
          <a:stretch>
            <a:fillRect/>
          </a:stretch>
        </p:blipFill>
        <p:spPr bwMode="auto">
          <a:xfrm>
            <a:off x="4427538" y="2997200"/>
            <a:ext cx="1439862" cy="407988"/>
          </a:xfrm>
          <a:prstGeom prst="rect">
            <a:avLst/>
          </a:prstGeom>
          <a:noFill/>
          <a:ln w="9525">
            <a:noFill/>
            <a:miter lim="800000"/>
            <a:headEnd/>
            <a:tailEnd/>
          </a:ln>
        </p:spPr>
      </p:pic>
      <p:pic>
        <p:nvPicPr>
          <p:cNvPr id="72727" name="Picture 29"/>
          <p:cNvPicPr>
            <a:picLocks noChangeAspect="1" noChangeArrowheads="1"/>
          </p:cNvPicPr>
          <p:nvPr/>
        </p:nvPicPr>
        <p:blipFill>
          <a:blip r:embed="rId4" cstate="print"/>
          <a:srcRect/>
          <a:stretch>
            <a:fillRect/>
          </a:stretch>
        </p:blipFill>
        <p:spPr bwMode="auto">
          <a:xfrm>
            <a:off x="6588125" y="2997200"/>
            <a:ext cx="1728788" cy="739775"/>
          </a:xfrm>
          <a:prstGeom prst="rect">
            <a:avLst/>
          </a:prstGeom>
          <a:noFill/>
          <a:ln w="9525">
            <a:noFill/>
            <a:miter lim="800000"/>
            <a:headEnd/>
            <a:tailEnd/>
          </a:ln>
        </p:spPr>
      </p:pic>
      <p:pic>
        <p:nvPicPr>
          <p:cNvPr id="72728" name="Picture 30"/>
          <p:cNvPicPr>
            <a:picLocks noChangeAspect="1" noChangeArrowheads="1"/>
          </p:cNvPicPr>
          <p:nvPr/>
        </p:nvPicPr>
        <p:blipFill>
          <a:blip r:embed="rId5" cstate="print"/>
          <a:srcRect/>
          <a:stretch>
            <a:fillRect/>
          </a:stretch>
        </p:blipFill>
        <p:spPr bwMode="auto">
          <a:xfrm>
            <a:off x="4284663" y="1844675"/>
            <a:ext cx="1728787" cy="693738"/>
          </a:xfrm>
          <a:prstGeom prst="rect">
            <a:avLst/>
          </a:prstGeom>
          <a:noFill/>
          <a:ln w="9525">
            <a:noFill/>
            <a:miter lim="800000"/>
            <a:headEnd/>
            <a:tailEnd/>
          </a:ln>
        </p:spPr>
      </p:pic>
      <p:pic>
        <p:nvPicPr>
          <p:cNvPr id="72729" name="Picture 31"/>
          <p:cNvPicPr>
            <a:picLocks noChangeAspect="1" noChangeArrowheads="1"/>
          </p:cNvPicPr>
          <p:nvPr/>
        </p:nvPicPr>
        <p:blipFill>
          <a:blip r:embed="rId6" cstate="print"/>
          <a:srcRect/>
          <a:stretch>
            <a:fillRect/>
          </a:stretch>
        </p:blipFill>
        <p:spPr bwMode="auto">
          <a:xfrm>
            <a:off x="6372225" y="1916113"/>
            <a:ext cx="1944688" cy="439737"/>
          </a:xfrm>
          <a:prstGeom prst="rect">
            <a:avLst/>
          </a:prstGeom>
          <a:noFill/>
          <a:ln w="9525">
            <a:noFill/>
            <a:miter lim="800000"/>
            <a:headEnd/>
            <a:tailEnd/>
          </a:ln>
        </p:spPr>
      </p:pic>
      <p:pic>
        <p:nvPicPr>
          <p:cNvPr id="72730" name="Picture 32"/>
          <p:cNvPicPr>
            <a:picLocks noChangeAspect="1" noChangeArrowheads="1"/>
          </p:cNvPicPr>
          <p:nvPr/>
        </p:nvPicPr>
        <p:blipFill>
          <a:blip r:embed="rId7" cstate="print"/>
          <a:srcRect/>
          <a:stretch>
            <a:fillRect/>
          </a:stretch>
        </p:blipFill>
        <p:spPr bwMode="auto">
          <a:xfrm>
            <a:off x="3995738" y="4219575"/>
            <a:ext cx="1655762" cy="4587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16013" y="188913"/>
            <a:ext cx="7848600" cy="766762"/>
          </a:xfrm>
          <a:noFill/>
        </p:spPr>
        <p:txBody>
          <a:bodyPr/>
          <a:lstStyle/>
          <a:p>
            <a:pPr eaLnBrk="1" hangingPunct="1"/>
            <a:r>
              <a:rPr lang="zh-CN" altLang="en-US" sz="4000" b="1" smtClean="0">
                <a:solidFill>
                  <a:srgbClr val="FF0000"/>
                </a:solidFill>
                <a:latin typeface="Times New Roman" pitchFamily="18" charset="0"/>
                <a:ea typeface="华文行楷" pitchFamily="2" charset="-122"/>
              </a:rPr>
              <a:t>过程控制与优化如何实现节能降耗</a:t>
            </a:r>
          </a:p>
        </p:txBody>
      </p:sp>
      <p:sp>
        <p:nvSpPr>
          <p:cNvPr id="26627" name="Rectangle 3"/>
          <p:cNvSpPr>
            <a:spLocks noChangeArrowheads="1"/>
          </p:cNvSpPr>
          <p:nvPr/>
        </p:nvSpPr>
        <p:spPr bwMode="auto">
          <a:xfrm>
            <a:off x="611560" y="2204864"/>
            <a:ext cx="8064500" cy="3671168"/>
          </a:xfrm>
          <a:prstGeom prst="rect">
            <a:avLst/>
          </a:prstGeom>
          <a:noFill/>
          <a:ln w="9525">
            <a:noFill/>
            <a:miter lim="800000"/>
            <a:headEnd/>
            <a:tailEnd/>
          </a:ln>
        </p:spPr>
        <p:txBody>
          <a:bodyPr/>
          <a:lstStyle/>
          <a:p>
            <a:pPr marL="609600" indent="-609600">
              <a:lnSpc>
                <a:spcPct val="150000"/>
              </a:lnSpc>
              <a:buClr>
                <a:schemeClr val="hlink"/>
              </a:buClr>
              <a:buFont typeface="Wingdings" pitchFamily="2" charset="2"/>
              <a:buAutoNum type="arabicPeriod"/>
              <a:tabLst>
                <a:tab pos="1612900" algn="l"/>
              </a:tabLst>
            </a:pPr>
            <a:r>
              <a:rPr lang="zh-CN" altLang="en-US" sz="2800" dirty="0">
                <a:solidFill>
                  <a:srgbClr val="FF0000"/>
                </a:solidFill>
                <a:latin typeface="Times New Roman" pitchFamily="18" charset="0"/>
                <a:ea typeface="黑体" pitchFamily="49" charset="-122"/>
              </a:rPr>
              <a:t>运行过程优化操作</a:t>
            </a:r>
          </a:p>
          <a:p>
            <a:pPr marL="1166813" lvl="1" indent="-366713">
              <a:buClr>
                <a:schemeClr val="hlink"/>
              </a:buClr>
              <a:buSzPct val="55000"/>
              <a:buFont typeface="Wingdings" pitchFamily="2" charset="2"/>
              <a:buChar char="n"/>
              <a:tabLst>
                <a:tab pos="1612900" algn="l"/>
              </a:tabLst>
            </a:pPr>
            <a:r>
              <a:rPr lang="zh-CN" altLang="en-US" sz="2400" dirty="0">
                <a:latin typeface="Times New Roman" pitchFamily="18" charset="0"/>
                <a:ea typeface="黑体" pitchFamily="49" charset="-122"/>
              </a:rPr>
              <a:t>过程控制</a:t>
            </a:r>
          </a:p>
          <a:p>
            <a:pPr marL="1612900" lvl="2" indent="-266700">
              <a:buSzPct val="50000"/>
              <a:buFont typeface="Wingdings" pitchFamily="2" charset="2"/>
              <a:buChar char="n"/>
              <a:tabLst>
                <a:tab pos="1612900" algn="l"/>
              </a:tabLst>
            </a:pPr>
            <a:r>
              <a:rPr lang="zh-CN" altLang="en-US" dirty="0">
                <a:latin typeface="Times New Roman" pitchFamily="18" charset="0"/>
              </a:rPr>
              <a:t>目的：克服扰动，保证操作安全性和平稳性</a:t>
            </a:r>
          </a:p>
          <a:p>
            <a:pPr marL="1612900" lvl="2" indent="-266700">
              <a:buSzPct val="50000"/>
              <a:buFont typeface="Wingdings" pitchFamily="2" charset="2"/>
              <a:buChar char="n"/>
              <a:tabLst>
                <a:tab pos="1612900" algn="l"/>
              </a:tabLst>
            </a:pPr>
            <a:r>
              <a:rPr lang="zh-CN" altLang="en-US" dirty="0">
                <a:latin typeface="Times New Roman" pitchFamily="18" charset="0"/>
              </a:rPr>
              <a:t>手段：先进控制器（控制方法、算法）设计</a:t>
            </a:r>
          </a:p>
          <a:p>
            <a:pPr marL="1166813" lvl="1" indent="-366713">
              <a:buClr>
                <a:schemeClr val="hlink"/>
              </a:buClr>
              <a:buSzPct val="55000"/>
              <a:buFont typeface="Wingdings" pitchFamily="2" charset="2"/>
              <a:buChar char="n"/>
              <a:tabLst>
                <a:tab pos="1612900" algn="l"/>
              </a:tabLst>
            </a:pPr>
            <a:r>
              <a:rPr lang="zh-CN" altLang="en-US" sz="2400" dirty="0">
                <a:latin typeface="Times New Roman" pitchFamily="18" charset="0"/>
                <a:ea typeface="黑体" pitchFamily="49" charset="-122"/>
              </a:rPr>
              <a:t>过程优化</a:t>
            </a:r>
          </a:p>
          <a:p>
            <a:pPr marL="1612900" lvl="2" indent="-266700">
              <a:buSzPct val="50000"/>
              <a:buFont typeface="Wingdings" pitchFamily="2" charset="2"/>
              <a:buChar char="n"/>
              <a:tabLst>
                <a:tab pos="1612900" algn="l"/>
              </a:tabLst>
            </a:pPr>
            <a:r>
              <a:rPr lang="zh-CN" altLang="en-US" dirty="0">
                <a:latin typeface="Times New Roman" pitchFamily="18" charset="0"/>
              </a:rPr>
              <a:t>目的：确定最优操作条件，增产、节能、降耗、减排</a:t>
            </a:r>
          </a:p>
          <a:p>
            <a:pPr marL="1612900" lvl="2" indent="-266700">
              <a:buSzPct val="50000"/>
              <a:buFont typeface="Wingdings" pitchFamily="2" charset="2"/>
              <a:buChar char="n"/>
              <a:tabLst>
                <a:tab pos="1612900" algn="l"/>
              </a:tabLst>
            </a:pPr>
            <a:r>
              <a:rPr lang="zh-CN" altLang="en-US" dirty="0">
                <a:latin typeface="Times New Roman" pitchFamily="18" charset="0"/>
              </a:rPr>
              <a:t>手段：生产装置、过程、流程的模拟和优化运行</a:t>
            </a:r>
          </a:p>
          <a:p>
            <a:pPr marL="1166813" lvl="1" indent="-366713">
              <a:buClr>
                <a:schemeClr val="hlink"/>
              </a:buClr>
              <a:buSzPct val="55000"/>
              <a:buFont typeface="Wingdings" pitchFamily="2" charset="2"/>
              <a:buChar char="n"/>
              <a:tabLst>
                <a:tab pos="1612900" algn="l"/>
              </a:tabLst>
            </a:pPr>
            <a:r>
              <a:rPr lang="zh-CN" altLang="en-US" sz="2400" dirty="0">
                <a:latin typeface="Times New Roman" pitchFamily="18" charset="0"/>
                <a:ea typeface="黑体" pitchFamily="49" charset="-122"/>
              </a:rPr>
              <a:t>用能过程监控</a:t>
            </a:r>
          </a:p>
          <a:p>
            <a:pPr marL="1612900" lvl="2" indent="-266700">
              <a:buSzPct val="50000"/>
              <a:buFont typeface="Wingdings" pitchFamily="2" charset="2"/>
              <a:buChar char="n"/>
              <a:tabLst>
                <a:tab pos="1612900" algn="l"/>
              </a:tabLst>
            </a:pPr>
            <a:r>
              <a:rPr lang="zh-CN" altLang="en-US" dirty="0">
                <a:latin typeface="Times New Roman" pitchFamily="18" charset="0"/>
              </a:rPr>
              <a:t>优化生产操作条件，确保过程用能始终保持在高效工况下运行</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1755923"/>
            <a:ext cx="187325" cy="53340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sp>
        <p:nvSpPr>
          <p:cNvPr id="20483" name="Rectangle 3"/>
          <p:cNvSpPr>
            <a:spLocks noChangeArrowheads="1"/>
          </p:cNvSpPr>
          <p:nvPr/>
        </p:nvSpPr>
        <p:spPr bwMode="auto">
          <a:xfrm>
            <a:off x="0" y="1482873"/>
            <a:ext cx="187325" cy="368300"/>
          </a:xfrm>
          <a:prstGeom prst="rect">
            <a:avLst/>
          </a:prstGeom>
          <a:noFill/>
          <a:ln w="9525">
            <a:noFill/>
            <a:miter lim="800000"/>
            <a:headEnd/>
            <a:tailEnd/>
          </a:ln>
        </p:spPr>
        <p:txBody>
          <a:bodyPr wrap="none" anchor="ctr">
            <a:spAutoFit/>
          </a:bodyPr>
          <a:lstStyle/>
          <a:p>
            <a:endParaRPr lang="zh-CN" altLang="zh-CN"/>
          </a:p>
        </p:txBody>
      </p:sp>
      <p:pic>
        <p:nvPicPr>
          <p:cNvPr id="20484" name="Picture 5"/>
          <p:cNvPicPr>
            <a:picLocks noChangeAspect="1" noChangeArrowheads="1"/>
          </p:cNvPicPr>
          <p:nvPr/>
        </p:nvPicPr>
        <p:blipFill>
          <a:blip r:embed="rId2" cstate="print"/>
          <a:srcRect/>
          <a:stretch>
            <a:fillRect/>
          </a:stretch>
        </p:blipFill>
        <p:spPr bwMode="auto">
          <a:xfrm>
            <a:off x="0" y="1052736"/>
            <a:ext cx="9109075" cy="4862513"/>
          </a:xfrm>
          <a:prstGeom prst="rect">
            <a:avLst/>
          </a:prstGeom>
          <a:noFill/>
          <a:ln w="9525" algn="ctr">
            <a:noFill/>
            <a:miter lim="800000"/>
            <a:headEnd/>
            <a:tailEnd/>
          </a:ln>
        </p:spPr>
      </p:pic>
      <p:pic>
        <p:nvPicPr>
          <p:cNvPr id="20485" name="Picture 2"/>
          <p:cNvPicPr>
            <a:picLocks noChangeAspect="1" noChangeArrowheads="1"/>
          </p:cNvPicPr>
          <p:nvPr/>
        </p:nvPicPr>
        <p:blipFill>
          <a:blip r:embed="rId3" cstate="print"/>
          <a:srcRect/>
          <a:stretch>
            <a:fillRect/>
          </a:stretch>
        </p:blipFill>
        <p:spPr bwMode="auto">
          <a:xfrm>
            <a:off x="1042988" y="5967561"/>
            <a:ext cx="7096125" cy="485775"/>
          </a:xfrm>
          <a:prstGeom prst="rect">
            <a:avLst/>
          </a:prstGeom>
          <a:noFill/>
          <a:ln w="9525" algn="ctr">
            <a:noFill/>
            <a:miter lim="800000"/>
            <a:headEnd/>
            <a:tailEnd/>
          </a:ln>
        </p:spPr>
      </p:pic>
      <p:sp>
        <p:nvSpPr>
          <p:cNvPr id="20486" name="AutoShape 4"/>
          <p:cNvSpPr>
            <a:spLocks noChangeArrowheads="1"/>
          </p:cNvSpPr>
          <p:nvPr/>
        </p:nvSpPr>
        <p:spPr bwMode="auto">
          <a:xfrm>
            <a:off x="0" y="3951436"/>
            <a:ext cx="3095625" cy="1871662"/>
          </a:xfrm>
          <a:prstGeom prst="irregularSeal1">
            <a:avLst/>
          </a:prstGeom>
          <a:solidFill>
            <a:schemeClr val="accent1"/>
          </a:solidFill>
          <a:ln w="9525" algn="ctr">
            <a:solidFill>
              <a:schemeClr val="tx1"/>
            </a:solidFill>
            <a:miter lim="800000"/>
            <a:headEnd/>
            <a:tailEnd/>
          </a:ln>
        </p:spPr>
        <p:txBody>
          <a:bodyPr wrap="none" anchor="ctr"/>
          <a:lstStyle/>
          <a:p>
            <a:pPr algn="ctr"/>
            <a:r>
              <a:rPr lang="zh-CN" altLang="en-US" b="1"/>
              <a:t>高效</a:t>
            </a:r>
            <a:endParaRPr lang="en-US" altLang="zh-CN" b="1"/>
          </a:p>
          <a:p>
            <a:pPr algn="ctr"/>
            <a:r>
              <a:rPr lang="zh-CN" altLang="en-US" b="1"/>
              <a:t>稳定</a:t>
            </a:r>
            <a:endParaRPr lang="en-US" altLang="zh-CN" b="1"/>
          </a:p>
        </p:txBody>
      </p:sp>
      <p:sp>
        <p:nvSpPr>
          <p:cNvPr id="7" name="Rectangle 2"/>
          <p:cNvSpPr>
            <a:spLocks noGrp="1" noChangeArrowheads="1"/>
          </p:cNvSpPr>
          <p:nvPr>
            <p:ph type="title"/>
          </p:nvPr>
        </p:nvSpPr>
        <p:spPr>
          <a:xfrm>
            <a:off x="0" y="0"/>
            <a:ext cx="7793037" cy="767680"/>
          </a:xfrm>
          <a:ln>
            <a:solidFill>
              <a:schemeClr val="accent2"/>
            </a:solidFill>
          </a:ln>
        </p:spPr>
        <p:txBody>
          <a:bodyPr/>
          <a:lstStyle/>
          <a:p>
            <a:pPr eaLnBrk="1" hangingPunct="1"/>
            <a:r>
              <a:rPr lang="zh-CN" altLang="en-US" dirty="0" smtClean="0"/>
              <a:t>先进过程控制系统</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4532313" y="4149725"/>
            <a:ext cx="4611687" cy="2708275"/>
          </a:xfrm>
          <a:prstGeom prst="rect">
            <a:avLst/>
          </a:prstGeom>
          <a:noFill/>
          <a:ln w="9525" algn="ctr">
            <a:noFill/>
            <a:miter lim="800000"/>
            <a:headEnd/>
            <a:tailEnd/>
          </a:ln>
        </p:spPr>
      </p:pic>
      <p:sp>
        <p:nvSpPr>
          <p:cNvPr id="21507" name="Rectangle 2"/>
          <p:cNvSpPr>
            <a:spLocks noChangeArrowheads="1"/>
          </p:cNvSpPr>
          <p:nvPr/>
        </p:nvSpPr>
        <p:spPr bwMode="auto">
          <a:xfrm>
            <a:off x="0" y="1304925"/>
            <a:ext cx="187325" cy="53340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sp>
        <p:nvSpPr>
          <p:cNvPr id="21508" name="Rectangle 3"/>
          <p:cNvSpPr>
            <a:spLocks noChangeArrowheads="1"/>
          </p:cNvSpPr>
          <p:nvPr/>
        </p:nvSpPr>
        <p:spPr bwMode="auto">
          <a:xfrm>
            <a:off x="0" y="1031875"/>
            <a:ext cx="187325" cy="368300"/>
          </a:xfrm>
          <a:prstGeom prst="rect">
            <a:avLst/>
          </a:prstGeom>
          <a:noFill/>
          <a:ln w="9525">
            <a:noFill/>
            <a:miter lim="800000"/>
            <a:headEnd/>
            <a:tailEnd/>
          </a:ln>
        </p:spPr>
        <p:txBody>
          <a:bodyPr wrap="none" anchor="ctr">
            <a:spAutoFit/>
          </a:bodyPr>
          <a:lstStyle/>
          <a:p>
            <a:endParaRPr lang="zh-CN" altLang="zh-CN"/>
          </a:p>
        </p:txBody>
      </p:sp>
      <p:pic>
        <p:nvPicPr>
          <p:cNvPr id="21509" name="Picture 2"/>
          <p:cNvPicPr>
            <a:picLocks noChangeAspect="1" noChangeArrowheads="1"/>
          </p:cNvPicPr>
          <p:nvPr/>
        </p:nvPicPr>
        <p:blipFill>
          <a:blip r:embed="rId3" cstate="print"/>
          <a:srcRect/>
          <a:stretch>
            <a:fillRect/>
          </a:stretch>
        </p:blipFill>
        <p:spPr bwMode="auto">
          <a:xfrm>
            <a:off x="0" y="0"/>
            <a:ext cx="6443663" cy="4899025"/>
          </a:xfrm>
          <a:prstGeom prst="rect">
            <a:avLst/>
          </a:prstGeom>
          <a:noFill/>
          <a:ln w="9525" algn="ctr">
            <a:noFill/>
            <a:miter lim="800000"/>
            <a:headEnd/>
            <a:tailEnd/>
          </a:ln>
        </p:spPr>
      </p:pic>
      <p:sp>
        <p:nvSpPr>
          <p:cNvPr id="21510" name="TextBox 8"/>
          <p:cNvSpPr txBox="1">
            <a:spLocks noChangeArrowheads="1"/>
          </p:cNvSpPr>
          <p:nvPr/>
        </p:nvSpPr>
        <p:spPr bwMode="auto">
          <a:xfrm>
            <a:off x="0" y="0"/>
            <a:ext cx="1598613" cy="368300"/>
          </a:xfrm>
          <a:prstGeom prst="rect">
            <a:avLst/>
          </a:prstGeom>
          <a:noFill/>
          <a:ln w="9525">
            <a:noFill/>
            <a:miter lim="800000"/>
            <a:headEnd/>
            <a:tailEnd/>
          </a:ln>
        </p:spPr>
        <p:txBody>
          <a:bodyPr wrap="none">
            <a:spAutoFit/>
          </a:bodyPr>
          <a:lstStyle/>
          <a:p>
            <a:r>
              <a:rPr lang="zh-CN" altLang="en-US" b="1"/>
              <a:t>自然循环锅炉</a:t>
            </a:r>
          </a:p>
        </p:txBody>
      </p:sp>
      <p:sp>
        <p:nvSpPr>
          <p:cNvPr id="21511" name="AutoShape 4"/>
          <p:cNvSpPr>
            <a:spLocks noChangeArrowheads="1"/>
          </p:cNvSpPr>
          <p:nvPr/>
        </p:nvSpPr>
        <p:spPr bwMode="auto">
          <a:xfrm>
            <a:off x="5508625" y="-171450"/>
            <a:ext cx="3095625" cy="1871663"/>
          </a:xfrm>
          <a:prstGeom prst="irregularSeal1">
            <a:avLst/>
          </a:prstGeom>
          <a:solidFill>
            <a:schemeClr val="accent1"/>
          </a:solidFill>
          <a:ln w="9525" algn="ctr">
            <a:solidFill>
              <a:schemeClr val="tx1"/>
            </a:solidFill>
            <a:miter lim="800000"/>
            <a:headEnd/>
            <a:tailEnd/>
          </a:ln>
        </p:spPr>
        <p:txBody>
          <a:bodyPr wrap="none" anchor="ctr"/>
          <a:lstStyle/>
          <a:p>
            <a:pPr algn="ctr"/>
            <a:r>
              <a:rPr lang="zh-CN" altLang="en-US" b="1"/>
              <a:t>低碳</a:t>
            </a:r>
            <a:endParaRPr lang="en-US" altLang="zh-CN" b="1"/>
          </a:p>
          <a:p>
            <a:pPr algn="ctr"/>
            <a:r>
              <a:rPr lang="zh-CN" altLang="en-US" b="1"/>
              <a:t>安全</a:t>
            </a:r>
            <a:endParaRPr lang="en-US" altLang="zh-CN" b="1"/>
          </a:p>
        </p:txBody>
      </p:sp>
      <p:pic>
        <p:nvPicPr>
          <p:cNvPr id="21512" name="Picture 8"/>
          <p:cNvPicPr>
            <a:picLocks noChangeAspect="1" noChangeArrowheads="1"/>
          </p:cNvPicPr>
          <p:nvPr/>
        </p:nvPicPr>
        <p:blipFill>
          <a:blip r:embed="rId4" cstate="print"/>
          <a:srcRect/>
          <a:stretch>
            <a:fillRect/>
          </a:stretch>
        </p:blipFill>
        <p:spPr bwMode="auto">
          <a:xfrm>
            <a:off x="0" y="4940300"/>
            <a:ext cx="4500563" cy="1917700"/>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1304925"/>
            <a:ext cx="187325" cy="53340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sp>
        <p:nvSpPr>
          <p:cNvPr id="22531" name="Rectangle 3"/>
          <p:cNvSpPr>
            <a:spLocks noChangeArrowheads="1"/>
          </p:cNvSpPr>
          <p:nvPr/>
        </p:nvSpPr>
        <p:spPr bwMode="auto">
          <a:xfrm>
            <a:off x="0" y="1031875"/>
            <a:ext cx="187325" cy="368300"/>
          </a:xfrm>
          <a:prstGeom prst="rect">
            <a:avLst/>
          </a:prstGeom>
          <a:noFill/>
          <a:ln w="9525">
            <a:noFill/>
            <a:miter lim="800000"/>
            <a:headEnd/>
            <a:tailEnd/>
          </a:ln>
        </p:spPr>
        <p:txBody>
          <a:bodyPr wrap="none" anchor="ctr">
            <a:spAutoFit/>
          </a:bodyPr>
          <a:lstStyle/>
          <a:p>
            <a:endParaRPr lang="zh-CN" altLang="zh-CN"/>
          </a:p>
        </p:txBody>
      </p:sp>
      <p:sp>
        <p:nvSpPr>
          <p:cNvPr id="22532" name="TextBox 10"/>
          <p:cNvSpPr txBox="1">
            <a:spLocks noChangeArrowheads="1"/>
          </p:cNvSpPr>
          <p:nvPr/>
        </p:nvSpPr>
        <p:spPr bwMode="auto">
          <a:xfrm>
            <a:off x="3419475" y="4941888"/>
            <a:ext cx="1811338" cy="368300"/>
          </a:xfrm>
          <a:prstGeom prst="rect">
            <a:avLst/>
          </a:prstGeom>
          <a:noFill/>
          <a:ln w="9525">
            <a:noFill/>
            <a:miter lim="800000"/>
            <a:headEnd/>
            <a:tailEnd/>
          </a:ln>
        </p:spPr>
        <p:txBody>
          <a:bodyPr wrap="none">
            <a:spAutoFit/>
          </a:bodyPr>
          <a:lstStyle/>
          <a:p>
            <a:r>
              <a:rPr lang="zh-CN" altLang="en-US" b="1"/>
              <a:t>福岛核电站事故</a:t>
            </a:r>
          </a:p>
        </p:txBody>
      </p:sp>
      <p:pic>
        <p:nvPicPr>
          <p:cNvPr id="22533" name="Picture 3"/>
          <p:cNvPicPr>
            <a:picLocks noChangeAspect="1" noChangeArrowheads="1"/>
          </p:cNvPicPr>
          <p:nvPr/>
        </p:nvPicPr>
        <p:blipFill>
          <a:blip r:embed="rId2" cstate="print"/>
          <a:srcRect/>
          <a:stretch>
            <a:fillRect/>
          </a:stretch>
        </p:blipFill>
        <p:spPr bwMode="auto">
          <a:xfrm>
            <a:off x="0" y="260350"/>
            <a:ext cx="9129713" cy="4392613"/>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1304925"/>
            <a:ext cx="187325" cy="53340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sp>
        <p:nvSpPr>
          <p:cNvPr id="23555" name="Rectangle 3"/>
          <p:cNvSpPr>
            <a:spLocks noChangeArrowheads="1"/>
          </p:cNvSpPr>
          <p:nvPr/>
        </p:nvSpPr>
        <p:spPr bwMode="auto">
          <a:xfrm>
            <a:off x="0" y="1031875"/>
            <a:ext cx="187325" cy="368300"/>
          </a:xfrm>
          <a:prstGeom prst="rect">
            <a:avLst/>
          </a:prstGeom>
          <a:noFill/>
          <a:ln w="9525">
            <a:noFill/>
            <a:miter lim="800000"/>
            <a:headEnd/>
            <a:tailEnd/>
          </a:ln>
        </p:spPr>
        <p:txBody>
          <a:bodyPr wrap="none" anchor="ctr">
            <a:spAutoFit/>
          </a:bodyPr>
          <a:lstStyle/>
          <a:p>
            <a:endParaRPr lang="zh-CN" altLang="zh-CN"/>
          </a:p>
        </p:txBody>
      </p:sp>
      <p:pic>
        <p:nvPicPr>
          <p:cNvPr id="23556" name="Picture 2"/>
          <p:cNvPicPr>
            <a:picLocks noChangeAspect="1" noChangeArrowheads="1"/>
          </p:cNvPicPr>
          <p:nvPr/>
        </p:nvPicPr>
        <p:blipFill>
          <a:blip r:embed="rId2" cstate="print"/>
          <a:srcRect/>
          <a:stretch>
            <a:fillRect/>
          </a:stretch>
        </p:blipFill>
        <p:spPr bwMode="auto">
          <a:xfrm>
            <a:off x="250825" y="0"/>
            <a:ext cx="8361363" cy="5805488"/>
          </a:xfrm>
          <a:prstGeom prst="rect">
            <a:avLst/>
          </a:prstGeom>
          <a:noFill/>
          <a:ln w="9525" algn="ctr">
            <a:noFill/>
            <a:miter lim="800000"/>
            <a:headEnd/>
            <a:tailEnd/>
          </a:ln>
        </p:spPr>
      </p:pic>
      <p:sp>
        <p:nvSpPr>
          <p:cNvPr id="23557" name="TextBox 10"/>
          <p:cNvSpPr txBox="1">
            <a:spLocks noChangeArrowheads="1"/>
          </p:cNvSpPr>
          <p:nvPr/>
        </p:nvSpPr>
        <p:spPr bwMode="auto">
          <a:xfrm>
            <a:off x="3563938" y="5949950"/>
            <a:ext cx="1833562" cy="368300"/>
          </a:xfrm>
          <a:prstGeom prst="rect">
            <a:avLst/>
          </a:prstGeom>
          <a:noFill/>
          <a:ln w="9525">
            <a:noFill/>
            <a:miter lim="800000"/>
            <a:headEnd/>
            <a:tailEnd/>
          </a:ln>
        </p:spPr>
        <p:txBody>
          <a:bodyPr wrap="none">
            <a:spAutoFit/>
          </a:bodyPr>
          <a:lstStyle/>
          <a:p>
            <a:r>
              <a:rPr lang="zh-CN" altLang="en-US" b="1"/>
              <a:t>核电站工作原理</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31913" y="188913"/>
            <a:ext cx="7489825" cy="766762"/>
          </a:xfrm>
          <a:noFill/>
        </p:spPr>
        <p:txBody>
          <a:bodyPr/>
          <a:lstStyle/>
          <a:p>
            <a:pPr eaLnBrk="1" hangingPunct="1"/>
            <a:r>
              <a:rPr lang="zh-CN" altLang="en-US" sz="4000" b="1" smtClean="0">
                <a:solidFill>
                  <a:srgbClr val="FF0000"/>
                </a:solidFill>
                <a:latin typeface="Times New Roman" pitchFamily="18" charset="0"/>
                <a:ea typeface="华文行楷" pitchFamily="2" charset="-122"/>
              </a:rPr>
              <a:t>先进控制和优化应用的效益</a:t>
            </a:r>
          </a:p>
        </p:txBody>
      </p:sp>
      <p:sp>
        <p:nvSpPr>
          <p:cNvPr id="27651" name="Rectangle 3"/>
          <p:cNvSpPr>
            <a:spLocks noChangeArrowheads="1"/>
          </p:cNvSpPr>
          <p:nvPr/>
        </p:nvSpPr>
        <p:spPr bwMode="auto">
          <a:xfrm>
            <a:off x="511175" y="1556792"/>
            <a:ext cx="8164513" cy="5253037"/>
          </a:xfrm>
          <a:prstGeom prst="rect">
            <a:avLst/>
          </a:prstGeom>
          <a:noFill/>
          <a:ln w="9525">
            <a:noFill/>
            <a:miter lim="800000"/>
            <a:headEnd/>
            <a:tailEnd/>
          </a:ln>
        </p:spPr>
        <p:txBody>
          <a:bodyPr/>
          <a:lstStyle/>
          <a:p>
            <a:pPr marL="742950" lvl="1" indent="-285750">
              <a:lnSpc>
                <a:spcPct val="120000"/>
              </a:lnSpc>
              <a:buClr>
                <a:schemeClr val="hlink"/>
              </a:buClr>
              <a:buSzPct val="55000"/>
              <a:buFont typeface="Wingdings" pitchFamily="2" charset="2"/>
              <a:buChar char="n"/>
            </a:pPr>
            <a:r>
              <a:rPr lang="en-US" altLang="zh-CN" sz="2400" dirty="0">
                <a:latin typeface="Times New Roman" pitchFamily="18" charset="0"/>
                <a:ea typeface="黑体" pitchFamily="49" charset="-122"/>
              </a:rPr>
              <a:t>Aspen</a:t>
            </a:r>
            <a:r>
              <a:rPr lang="zh-CN" altLang="en-US" sz="2400" dirty="0">
                <a:latin typeface="Times New Roman" pitchFamily="18" charset="0"/>
                <a:ea typeface="黑体" pitchFamily="49" charset="-122"/>
              </a:rPr>
              <a:t>公司 数据表明：</a:t>
            </a:r>
          </a:p>
          <a:p>
            <a:pPr marL="998538" lvl="2" indent="-76200">
              <a:lnSpc>
                <a:spcPct val="120000"/>
              </a:lnSpc>
              <a:buSzPct val="50000"/>
            </a:pPr>
            <a:r>
              <a:rPr lang="zh-CN" altLang="en-US" dirty="0">
                <a:latin typeface="Times New Roman" pitchFamily="18" charset="0"/>
                <a:ea typeface="黑体" pitchFamily="49" charset="-122"/>
              </a:rPr>
              <a:t> </a:t>
            </a:r>
            <a:r>
              <a:rPr lang="zh-CN" altLang="en-US" sz="2400" dirty="0">
                <a:latin typeface="Times New Roman" pitchFamily="18" charset="0"/>
              </a:rPr>
              <a:t>实施</a:t>
            </a:r>
            <a:r>
              <a:rPr lang="en-US" altLang="zh-CN" sz="2400" dirty="0">
                <a:latin typeface="Times New Roman" pitchFamily="18" charset="0"/>
              </a:rPr>
              <a:t>APC</a:t>
            </a:r>
            <a:r>
              <a:rPr lang="zh-CN" altLang="en-US" sz="2400" dirty="0">
                <a:latin typeface="Times New Roman" pitchFamily="18" charset="0"/>
              </a:rPr>
              <a:t>取得的效益中，降低能耗占</a:t>
            </a:r>
            <a:r>
              <a:rPr lang="en-US" altLang="zh-CN" sz="2400" dirty="0">
                <a:solidFill>
                  <a:srgbClr val="FF0000"/>
                </a:solidFill>
                <a:latin typeface="Times New Roman" pitchFamily="18" charset="0"/>
              </a:rPr>
              <a:t>10</a:t>
            </a:r>
            <a:r>
              <a:rPr lang="zh-CN" altLang="en-US" sz="2400" dirty="0">
                <a:solidFill>
                  <a:srgbClr val="FF0000"/>
                </a:solidFill>
                <a:latin typeface="Times New Roman" pitchFamily="18" charset="0"/>
              </a:rPr>
              <a:t>％，</a:t>
            </a:r>
            <a:r>
              <a:rPr lang="zh-CN" altLang="en-US" sz="2400" dirty="0">
                <a:latin typeface="Times New Roman" pitchFamily="18" charset="0"/>
              </a:rPr>
              <a:t>产品质量提高占</a:t>
            </a:r>
            <a:r>
              <a:rPr lang="en-US" altLang="zh-CN" sz="2400" dirty="0">
                <a:solidFill>
                  <a:srgbClr val="FF0000"/>
                </a:solidFill>
                <a:latin typeface="Times New Roman" pitchFamily="18" charset="0"/>
              </a:rPr>
              <a:t>10%</a:t>
            </a:r>
            <a:r>
              <a:rPr lang="zh-CN" altLang="en-US" sz="2400" dirty="0">
                <a:solidFill>
                  <a:schemeClr val="hlink"/>
                </a:solidFill>
                <a:latin typeface="Times New Roman" pitchFamily="18" charset="0"/>
              </a:rPr>
              <a:t>，</a:t>
            </a:r>
            <a:r>
              <a:rPr lang="zh-CN" altLang="en-US" sz="2400" dirty="0">
                <a:latin typeface="Times New Roman" pitchFamily="18" charset="0"/>
              </a:rPr>
              <a:t>提高装置生产平稳与安全性占</a:t>
            </a:r>
            <a:r>
              <a:rPr lang="en-US" altLang="zh-CN" sz="2400" dirty="0">
                <a:solidFill>
                  <a:srgbClr val="FF0000"/>
                </a:solidFill>
                <a:latin typeface="Times New Roman" pitchFamily="18" charset="0"/>
              </a:rPr>
              <a:t>15</a:t>
            </a:r>
            <a:r>
              <a:rPr lang="zh-CN" altLang="en-US" sz="2400" dirty="0">
                <a:solidFill>
                  <a:srgbClr val="FF0000"/>
                </a:solidFill>
                <a:latin typeface="Times New Roman" pitchFamily="18" charset="0"/>
              </a:rPr>
              <a:t>％</a:t>
            </a:r>
            <a:r>
              <a:rPr lang="zh-CN" altLang="en-US" sz="2400" dirty="0">
                <a:solidFill>
                  <a:schemeClr val="hlink"/>
                </a:solidFill>
                <a:latin typeface="Times New Roman" pitchFamily="18" charset="0"/>
              </a:rPr>
              <a:t>，</a:t>
            </a:r>
            <a:r>
              <a:rPr lang="zh-CN" altLang="en-US" sz="2400" dirty="0">
                <a:latin typeface="Times New Roman" pitchFamily="18" charset="0"/>
              </a:rPr>
              <a:t>提高回收率占</a:t>
            </a:r>
            <a:r>
              <a:rPr lang="en-US" altLang="zh-CN" sz="2400" dirty="0">
                <a:solidFill>
                  <a:srgbClr val="FF0000"/>
                </a:solidFill>
                <a:latin typeface="Times New Roman" pitchFamily="18" charset="0"/>
              </a:rPr>
              <a:t>15</a:t>
            </a:r>
            <a:r>
              <a:rPr lang="zh-CN" altLang="en-US" sz="2400" dirty="0">
                <a:solidFill>
                  <a:srgbClr val="FF0000"/>
                </a:solidFill>
                <a:latin typeface="Times New Roman" pitchFamily="18" charset="0"/>
              </a:rPr>
              <a:t>％</a:t>
            </a:r>
            <a:r>
              <a:rPr lang="zh-CN" altLang="en-US" sz="2400" dirty="0">
                <a:solidFill>
                  <a:schemeClr val="hlink"/>
                </a:solidFill>
                <a:latin typeface="Times New Roman" pitchFamily="18" charset="0"/>
              </a:rPr>
              <a:t>，</a:t>
            </a:r>
            <a:r>
              <a:rPr lang="zh-CN" altLang="en-US" sz="2400" dirty="0">
                <a:latin typeface="Times New Roman" pitchFamily="18" charset="0"/>
              </a:rPr>
              <a:t>提高加工能力占</a:t>
            </a:r>
            <a:r>
              <a:rPr lang="en-US" altLang="zh-CN" sz="2400" dirty="0">
                <a:solidFill>
                  <a:srgbClr val="FF0000"/>
                </a:solidFill>
                <a:latin typeface="Times New Roman" pitchFamily="18" charset="0"/>
              </a:rPr>
              <a:t>30</a:t>
            </a:r>
            <a:r>
              <a:rPr lang="zh-CN" altLang="en-US" sz="2400" dirty="0">
                <a:solidFill>
                  <a:srgbClr val="FF0000"/>
                </a:solidFill>
                <a:latin typeface="Times New Roman" pitchFamily="18" charset="0"/>
              </a:rPr>
              <a:t>％</a:t>
            </a:r>
            <a:r>
              <a:rPr lang="zh-CN" altLang="en-US" sz="2400" dirty="0">
                <a:solidFill>
                  <a:schemeClr val="hlink"/>
                </a:solidFill>
                <a:latin typeface="Times New Roman" pitchFamily="18" charset="0"/>
              </a:rPr>
              <a:t>。</a:t>
            </a:r>
          </a:p>
          <a:p>
            <a:pPr marL="742950" lvl="1" indent="-285750">
              <a:lnSpc>
                <a:spcPct val="120000"/>
              </a:lnSpc>
              <a:buClr>
                <a:schemeClr val="hlink"/>
              </a:buClr>
              <a:buSzPct val="55000"/>
              <a:buFont typeface="Wingdings" pitchFamily="2" charset="2"/>
              <a:buChar char="n"/>
            </a:pPr>
            <a:r>
              <a:rPr lang="en-US" altLang="zh-CN" sz="2400" dirty="0" err="1">
                <a:latin typeface="Times New Roman" pitchFamily="18" charset="0"/>
                <a:ea typeface="黑体" pitchFamily="49" charset="-122"/>
              </a:rPr>
              <a:t>Chemshare</a:t>
            </a:r>
            <a:r>
              <a:rPr lang="zh-CN" altLang="en-US" sz="2400" dirty="0">
                <a:latin typeface="Times New Roman" pitchFamily="18" charset="0"/>
                <a:ea typeface="黑体" pitchFamily="49" charset="-122"/>
              </a:rPr>
              <a:t>公司数据表明：</a:t>
            </a:r>
          </a:p>
          <a:p>
            <a:pPr marL="998538" lvl="2" indent="-76200">
              <a:lnSpc>
                <a:spcPct val="120000"/>
              </a:lnSpc>
              <a:buSzPct val="50000"/>
            </a:pPr>
            <a:r>
              <a:rPr lang="zh-CN" altLang="en-US" dirty="0">
                <a:latin typeface="Times New Roman" pitchFamily="18" charset="0"/>
                <a:ea typeface="黑体" pitchFamily="49" charset="-122"/>
              </a:rPr>
              <a:t> </a:t>
            </a:r>
            <a:r>
              <a:rPr lang="zh-CN" altLang="en-US" sz="2400" dirty="0">
                <a:latin typeface="Times New Roman" pitchFamily="18" charset="0"/>
              </a:rPr>
              <a:t>用</a:t>
            </a:r>
            <a:r>
              <a:rPr lang="en-US" altLang="zh-CN" sz="2400" dirty="0">
                <a:latin typeface="Times New Roman" pitchFamily="18" charset="0"/>
              </a:rPr>
              <a:t>DCS</a:t>
            </a:r>
            <a:r>
              <a:rPr lang="zh-CN" altLang="en-US" sz="2400" dirty="0">
                <a:latin typeface="Times New Roman" pitchFamily="18" charset="0"/>
              </a:rPr>
              <a:t>改造常规仪表获得</a:t>
            </a:r>
            <a:r>
              <a:rPr lang="en-US" altLang="zh-CN" sz="2400" dirty="0">
                <a:solidFill>
                  <a:srgbClr val="FF0000"/>
                </a:solidFill>
                <a:latin typeface="Times New Roman" pitchFamily="18" charset="0"/>
              </a:rPr>
              <a:t>10</a:t>
            </a:r>
            <a:r>
              <a:rPr lang="zh-CN" altLang="en-US" sz="2400" dirty="0">
                <a:solidFill>
                  <a:srgbClr val="FF0000"/>
                </a:solidFill>
                <a:latin typeface="Times New Roman" pitchFamily="18" charset="0"/>
              </a:rPr>
              <a:t>％</a:t>
            </a:r>
            <a:r>
              <a:rPr lang="zh-CN" altLang="en-US" sz="2400" dirty="0">
                <a:latin typeface="Times New Roman" pitchFamily="18" charset="0"/>
              </a:rPr>
              <a:t>的效益，在</a:t>
            </a:r>
            <a:r>
              <a:rPr lang="en-US" altLang="zh-CN" sz="2400" dirty="0">
                <a:latin typeface="Times New Roman" pitchFamily="18" charset="0"/>
              </a:rPr>
              <a:t>DCS</a:t>
            </a:r>
            <a:r>
              <a:rPr lang="zh-CN" altLang="en-US" sz="2400" dirty="0">
                <a:latin typeface="Times New Roman" pitchFamily="18" charset="0"/>
              </a:rPr>
              <a:t>上实现</a:t>
            </a:r>
            <a:r>
              <a:rPr lang="en-US" altLang="zh-CN" sz="2400" dirty="0">
                <a:latin typeface="Times New Roman" pitchFamily="18" charset="0"/>
              </a:rPr>
              <a:t>APC</a:t>
            </a:r>
            <a:r>
              <a:rPr lang="zh-CN" altLang="en-US" sz="2400" dirty="0">
                <a:latin typeface="Times New Roman" pitchFamily="18" charset="0"/>
              </a:rPr>
              <a:t>获得</a:t>
            </a:r>
            <a:r>
              <a:rPr lang="en-US" altLang="zh-CN" sz="2400" dirty="0">
                <a:solidFill>
                  <a:srgbClr val="FF0000"/>
                </a:solidFill>
                <a:latin typeface="Times New Roman" pitchFamily="18" charset="0"/>
              </a:rPr>
              <a:t>40</a:t>
            </a:r>
            <a:r>
              <a:rPr lang="zh-CN" altLang="en-US" sz="2400" dirty="0">
                <a:solidFill>
                  <a:srgbClr val="FF0000"/>
                </a:solidFill>
                <a:latin typeface="Times New Roman" pitchFamily="18" charset="0"/>
              </a:rPr>
              <a:t>％</a:t>
            </a:r>
            <a:r>
              <a:rPr lang="zh-CN" altLang="en-US" sz="2400" dirty="0">
                <a:latin typeface="Times New Roman" pitchFamily="18" charset="0"/>
              </a:rPr>
              <a:t>的效益，在</a:t>
            </a:r>
            <a:r>
              <a:rPr lang="en-US" altLang="zh-CN" sz="2400" dirty="0">
                <a:latin typeface="Times New Roman" pitchFamily="18" charset="0"/>
              </a:rPr>
              <a:t>APC</a:t>
            </a:r>
            <a:r>
              <a:rPr lang="zh-CN" altLang="en-US" sz="2400" dirty="0">
                <a:latin typeface="Times New Roman" pitchFamily="18" charset="0"/>
              </a:rPr>
              <a:t>上实现</a:t>
            </a:r>
            <a:r>
              <a:rPr lang="en-US" altLang="zh-CN" sz="2400" dirty="0">
                <a:latin typeface="Times New Roman" pitchFamily="18" charset="0"/>
              </a:rPr>
              <a:t>RTO</a:t>
            </a:r>
            <a:r>
              <a:rPr lang="zh-CN" altLang="en-US" sz="2400" dirty="0">
                <a:latin typeface="Times New Roman" pitchFamily="18" charset="0"/>
              </a:rPr>
              <a:t>获得</a:t>
            </a:r>
            <a:r>
              <a:rPr lang="en-US" altLang="zh-CN" sz="2400" dirty="0">
                <a:solidFill>
                  <a:srgbClr val="FF0000"/>
                </a:solidFill>
                <a:latin typeface="Times New Roman" pitchFamily="18" charset="0"/>
              </a:rPr>
              <a:t>40</a:t>
            </a:r>
            <a:r>
              <a:rPr lang="zh-CN" altLang="en-US" sz="2400" dirty="0">
                <a:solidFill>
                  <a:srgbClr val="FF0000"/>
                </a:solidFill>
                <a:latin typeface="Times New Roman" pitchFamily="18" charset="0"/>
              </a:rPr>
              <a:t>％</a:t>
            </a:r>
            <a:r>
              <a:rPr lang="zh-CN" altLang="en-US" sz="2400" dirty="0">
                <a:latin typeface="Times New Roman" pitchFamily="18" charset="0"/>
              </a:rPr>
              <a:t>的效益。</a:t>
            </a:r>
          </a:p>
          <a:p>
            <a:pPr marL="742950" lvl="1" indent="-285750">
              <a:lnSpc>
                <a:spcPct val="120000"/>
              </a:lnSpc>
              <a:buClr>
                <a:schemeClr val="hlink"/>
              </a:buClr>
              <a:buSzPct val="55000"/>
              <a:buFont typeface="Wingdings" pitchFamily="2" charset="2"/>
              <a:buChar char="n"/>
            </a:pPr>
            <a:r>
              <a:rPr lang="en-US" altLang="zh-CN" sz="2400" dirty="0">
                <a:latin typeface="Times New Roman" pitchFamily="18" charset="0"/>
                <a:ea typeface="黑体" pitchFamily="49" charset="-122"/>
              </a:rPr>
              <a:t>Foxboro</a:t>
            </a:r>
            <a:r>
              <a:rPr lang="zh-CN" altLang="en-US" sz="2400" dirty="0">
                <a:latin typeface="Times New Roman" pitchFamily="18" charset="0"/>
                <a:ea typeface="黑体" pitchFamily="49" charset="-122"/>
              </a:rPr>
              <a:t>公司数据表明：</a:t>
            </a:r>
          </a:p>
          <a:p>
            <a:pPr marL="998538" lvl="2" indent="-76200">
              <a:lnSpc>
                <a:spcPct val="120000"/>
              </a:lnSpc>
              <a:buSzPct val="50000"/>
            </a:pPr>
            <a:r>
              <a:rPr lang="zh-CN" altLang="en-US" dirty="0">
                <a:latin typeface="Times New Roman" pitchFamily="18" charset="0"/>
                <a:ea typeface="黑体" pitchFamily="49" charset="-122"/>
              </a:rPr>
              <a:t>  </a:t>
            </a:r>
            <a:r>
              <a:rPr lang="zh-CN" altLang="en-US" sz="2400" dirty="0">
                <a:latin typeface="Times New Roman" pitchFamily="18" charset="0"/>
              </a:rPr>
              <a:t>效益比：</a:t>
            </a:r>
            <a:r>
              <a:rPr lang="zh-CN" altLang="zh-CN" sz="2400" dirty="0">
                <a:latin typeface="Times New Roman" pitchFamily="18" charset="0"/>
              </a:rPr>
              <a:t>DCS为</a:t>
            </a:r>
            <a:r>
              <a:rPr lang="zh-CN" altLang="en-US" sz="2400" dirty="0">
                <a:latin typeface="Times New Roman" pitchFamily="18" charset="0"/>
              </a:rPr>
              <a:t> </a:t>
            </a:r>
            <a:r>
              <a:rPr lang="zh-CN" altLang="zh-CN" sz="2400" dirty="0">
                <a:solidFill>
                  <a:srgbClr val="FF0000"/>
                </a:solidFill>
                <a:latin typeface="Times New Roman" pitchFamily="18" charset="0"/>
              </a:rPr>
              <a:t>1</a:t>
            </a:r>
            <a:r>
              <a:rPr lang="en-US" altLang="zh-CN" sz="2400" dirty="0">
                <a:solidFill>
                  <a:srgbClr val="FF0000"/>
                </a:solidFill>
                <a:latin typeface="Times New Roman" pitchFamily="18" charset="0"/>
              </a:rPr>
              <a:t> </a:t>
            </a:r>
            <a:r>
              <a:rPr lang="en-US" altLang="zh-CN" sz="2400" dirty="0">
                <a:solidFill>
                  <a:schemeClr val="hlink"/>
                </a:solidFill>
                <a:latin typeface="Times New Roman" pitchFamily="18" charset="0"/>
              </a:rPr>
              <a:t>: </a:t>
            </a:r>
            <a:r>
              <a:rPr lang="zh-CN" altLang="zh-CN" sz="2400" dirty="0">
                <a:latin typeface="Times New Roman" pitchFamily="18" charset="0"/>
              </a:rPr>
              <a:t>APC为</a:t>
            </a:r>
            <a:r>
              <a:rPr lang="zh-CN" altLang="en-US" sz="2400" dirty="0">
                <a:latin typeface="Times New Roman" pitchFamily="18" charset="0"/>
              </a:rPr>
              <a:t> </a:t>
            </a:r>
            <a:r>
              <a:rPr lang="zh-CN" altLang="zh-CN" sz="2400" dirty="0">
                <a:solidFill>
                  <a:srgbClr val="FF0000"/>
                </a:solidFill>
                <a:latin typeface="Times New Roman" pitchFamily="18" charset="0"/>
              </a:rPr>
              <a:t>5</a:t>
            </a:r>
            <a:r>
              <a:rPr lang="en-US" altLang="zh-CN" sz="2400" dirty="0">
                <a:solidFill>
                  <a:srgbClr val="FF0000"/>
                </a:solidFill>
                <a:latin typeface="Times New Roman" pitchFamily="18" charset="0"/>
              </a:rPr>
              <a:t> </a:t>
            </a:r>
            <a:r>
              <a:rPr lang="en-US" altLang="zh-CN" sz="2400" dirty="0">
                <a:solidFill>
                  <a:schemeClr val="hlink"/>
                </a:solidFill>
                <a:latin typeface="Times New Roman" pitchFamily="18" charset="0"/>
              </a:rPr>
              <a:t>: </a:t>
            </a:r>
            <a:r>
              <a:rPr lang="en-US" altLang="zh-CN" sz="2400" dirty="0">
                <a:latin typeface="Times New Roman" pitchFamily="18" charset="0"/>
              </a:rPr>
              <a:t>RTO</a:t>
            </a:r>
            <a:r>
              <a:rPr lang="en-US" altLang="zh-CN" sz="2400" i="1" dirty="0">
                <a:latin typeface="Times New Roman" pitchFamily="18" charset="0"/>
              </a:rPr>
              <a:t> (Real Time Optimization)</a:t>
            </a:r>
            <a:r>
              <a:rPr lang="en-US" altLang="zh-CN" sz="2400" dirty="0">
                <a:latin typeface="Times New Roman" pitchFamily="18" charset="0"/>
              </a:rPr>
              <a:t> </a:t>
            </a:r>
            <a:r>
              <a:rPr lang="zh-CN" altLang="zh-CN" sz="2400" dirty="0">
                <a:latin typeface="Times New Roman" pitchFamily="18" charset="0"/>
              </a:rPr>
              <a:t>为</a:t>
            </a:r>
            <a:r>
              <a:rPr lang="zh-CN" altLang="en-US" sz="2400" dirty="0">
                <a:latin typeface="Times New Roman" pitchFamily="18" charset="0"/>
              </a:rPr>
              <a:t> </a:t>
            </a:r>
            <a:r>
              <a:rPr lang="zh-CN" altLang="zh-CN" sz="2400" dirty="0">
                <a:solidFill>
                  <a:srgbClr val="FF0000"/>
                </a:solidFill>
                <a:latin typeface="Times New Roman" pitchFamily="18" charset="0"/>
              </a:rPr>
              <a:t>9</a:t>
            </a:r>
            <a:r>
              <a:rPr lang="zh-CN" altLang="zh-CN" sz="2400" dirty="0">
                <a:latin typeface="Times New Roman" pitchFamily="18" charset="0"/>
              </a:rPr>
              <a:t>。</a:t>
            </a:r>
            <a:r>
              <a:rPr lang="zh-CN" altLang="en-US" sz="2400" dirty="0">
                <a:latin typeface="Times New Roman" pitchFamily="18" charset="0"/>
              </a:rPr>
              <a:t> </a:t>
            </a:r>
            <a:endParaRPr lang="zh-CN" altLang="en-US" dirty="0">
              <a:latin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331913" y="1773238"/>
            <a:ext cx="6553200" cy="1223962"/>
            <a:chOff x="1383" y="2387"/>
            <a:chExt cx="3221" cy="1043"/>
          </a:xfrm>
        </p:grpSpPr>
        <p:sp>
          <p:nvSpPr>
            <p:cNvPr id="1045" name="AutoShape 5"/>
            <p:cNvSpPr>
              <a:spLocks noChangeArrowheads="1"/>
            </p:cNvSpPr>
            <p:nvPr/>
          </p:nvSpPr>
          <p:spPr bwMode="auto">
            <a:xfrm>
              <a:off x="1383" y="2387"/>
              <a:ext cx="3221" cy="1043"/>
            </a:xfrm>
            <a:prstGeom prst="flowChartAlternateProcess">
              <a:avLst/>
            </a:prstGeom>
            <a:noFill/>
            <a:ln w="31750" algn="ctr">
              <a:solidFill>
                <a:schemeClr val="accent2"/>
              </a:solidFill>
              <a:miter lim="800000"/>
              <a:headEnd/>
              <a:tailEnd/>
            </a:ln>
          </p:spPr>
          <p:txBody>
            <a:bodyPr wrap="none" lIns="0" anchor="ctr"/>
            <a:lstStyle/>
            <a:p>
              <a:pPr marL="342900" indent="-342900" algn="ctr"/>
              <a:endParaRPr lang="zh-CN" altLang="zh-CN" sz="2400"/>
            </a:p>
          </p:txBody>
        </p:sp>
        <p:sp>
          <p:nvSpPr>
            <p:cNvPr id="1046" name="Text Box 6"/>
            <p:cNvSpPr txBox="1">
              <a:spLocks noChangeArrowheads="1"/>
            </p:cNvSpPr>
            <p:nvPr/>
          </p:nvSpPr>
          <p:spPr bwMode="auto">
            <a:xfrm>
              <a:off x="1490" y="2483"/>
              <a:ext cx="2994" cy="858"/>
            </a:xfrm>
            <a:prstGeom prst="rect">
              <a:avLst/>
            </a:prstGeom>
            <a:noFill/>
            <a:ln w="31750" algn="ctr">
              <a:noFill/>
              <a:miter lim="800000"/>
              <a:headEnd/>
              <a:tailEnd/>
            </a:ln>
          </p:spPr>
          <p:txBody>
            <a:bodyPr lIns="0">
              <a:spAutoFit/>
            </a:bodyPr>
            <a:lstStyle/>
            <a:p>
              <a:pPr algn="just"/>
              <a:r>
                <a:rPr lang="zh-CN" altLang="en-US">
                  <a:latin typeface="黑体" pitchFamily="49" charset="-122"/>
                  <a:ea typeface="黑体" pitchFamily="49" charset="-122"/>
                </a:rPr>
                <a:t>随着工业过程日益朝着集成化、大型化方向发展，系统的复杂性不断增加，表现为控制目标多元化，变量数目增多且相关性增强以及存在多种约束。</a:t>
              </a:r>
            </a:p>
          </p:txBody>
        </p:sp>
      </p:grpSp>
      <p:sp>
        <p:nvSpPr>
          <p:cNvPr id="1028" name="Rectangle 9"/>
          <p:cNvSpPr>
            <a:spLocks noChangeArrowheads="1"/>
          </p:cNvSpPr>
          <p:nvPr/>
        </p:nvSpPr>
        <p:spPr bwMode="auto">
          <a:xfrm>
            <a:off x="1116013" y="6375400"/>
            <a:ext cx="7200900" cy="442913"/>
          </a:xfrm>
          <a:prstGeom prst="rect">
            <a:avLst/>
          </a:prstGeom>
          <a:noFill/>
          <a:ln w="9525">
            <a:noFill/>
            <a:miter lim="800000"/>
            <a:headEnd/>
            <a:tailEnd/>
          </a:ln>
        </p:spPr>
        <p:txBody>
          <a:bodyPr lIns="0" tIns="36512" rIns="0" bIns="36512">
            <a:spAutoFit/>
          </a:bodyPr>
          <a:lstStyle/>
          <a:p>
            <a:r>
              <a:rPr lang="en-US" altLang="zh-CN" sz="2400">
                <a:solidFill>
                  <a:srgbClr val="FF0000"/>
                </a:solidFill>
                <a:latin typeface="Tahoma" pitchFamily="34" charset="0"/>
              </a:rPr>
              <a:t>Control + Optimization + Monitoring = Profits</a:t>
            </a:r>
          </a:p>
        </p:txBody>
      </p:sp>
      <p:sp>
        <p:nvSpPr>
          <p:cNvPr id="1029" name="AutoShape 11"/>
          <p:cNvSpPr>
            <a:spLocks noChangeArrowheads="1"/>
          </p:cNvSpPr>
          <p:nvPr/>
        </p:nvSpPr>
        <p:spPr bwMode="auto">
          <a:xfrm>
            <a:off x="904875" y="3105150"/>
            <a:ext cx="1619250" cy="965200"/>
          </a:xfrm>
          <a:prstGeom prst="roundRect">
            <a:avLst>
              <a:gd name="adj" fmla="val 10995"/>
            </a:avLst>
          </a:prstGeom>
          <a:solidFill>
            <a:srgbClr val="FFFFFF"/>
          </a:solidFill>
          <a:ln w="12700">
            <a:solidFill>
              <a:srgbClr val="000000"/>
            </a:solidFill>
            <a:round/>
            <a:headEnd/>
            <a:tailEnd/>
          </a:ln>
        </p:spPr>
        <p:txBody>
          <a:bodyPr wrap="none" anchor="ctr"/>
          <a:lstStyle/>
          <a:p>
            <a:endParaRPr lang="zh-CN" altLang="en-US"/>
          </a:p>
        </p:txBody>
      </p:sp>
      <p:sp>
        <p:nvSpPr>
          <p:cNvPr id="1030" name="Rectangle 12"/>
          <p:cNvSpPr>
            <a:spLocks noChangeArrowheads="1"/>
          </p:cNvSpPr>
          <p:nvPr/>
        </p:nvSpPr>
        <p:spPr bwMode="auto">
          <a:xfrm>
            <a:off x="1116013" y="3357563"/>
            <a:ext cx="1212850" cy="425450"/>
          </a:xfrm>
          <a:prstGeom prst="rect">
            <a:avLst/>
          </a:prstGeom>
          <a:noFill/>
          <a:ln w="9525">
            <a:noFill/>
            <a:miter lim="800000"/>
            <a:headEnd/>
            <a:tailEnd/>
          </a:ln>
        </p:spPr>
        <p:txBody>
          <a:bodyPr lIns="95655" tIns="46988" rIns="95655" bIns="46988">
            <a:spAutoFit/>
          </a:bodyPr>
          <a:lstStyle/>
          <a:p>
            <a:pPr algn="ctr" defTabSz="966788" eaLnBrk="0" hangingPunct="0">
              <a:lnSpc>
                <a:spcPct val="120000"/>
              </a:lnSpc>
            </a:pPr>
            <a:r>
              <a:rPr lang="zh-CN" altLang="en-US">
                <a:solidFill>
                  <a:srgbClr val="333333"/>
                </a:solidFill>
                <a:latin typeface="Times New Roman" pitchFamily="18" charset="0"/>
                <a:ea typeface="黑体" pitchFamily="49" charset="-122"/>
              </a:rPr>
              <a:t>先进控制</a:t>
            </a:r>
          </a:p>
        </p:txBody>
      </p:sp>
      <p:sp>
        <p:nvSpPr>
          <p:cNvPr id="1031" name="AutoShape 13"/>
          <p:cNvSpPr>
            <a:spLocks noChangeArrowheads="1"/>
          </p:cNvSpPr>
          <p:nvPr/>
        </p:nvSpPr>
        <p:spPr bwMode="auto">
          <a:xfrm>
            <a:off x="4052888" y="3100388"/>
            <a:ext cx="1616075" cy="965200"/>
          </a:xfrm>
          <a:prstGeom prst="roundRect">
            <a:avLst>
              <a:gd name="adj" fmla="val 10995"/>
            </a:avLst>
          </a:prstGeom>
          <a:solidFill>
            <a:srgbClr val="FFFFFF"/>
          </a:solidFill>
          <a:ln w="12700">
            <a:solidFill>
              <a:srgbClr val="000000"/>
            </a:solidFill>
            <a:round/>
            <a:headEnd/>
            <a:tailEnd/>
          </a:ln>
        </p:spPr>
        <p:txBody>
          <a:bodyPr wrap="none" anchor="ctr"/>
          <a:lstStyle/>
          <a:p>
            <a:endParaRPr lang="zh-CN" altLang="en-US"/>
          </a:p>
        </p:txBody>
      </p:sp>
      <p:sp>
        <p:nvSpPr>
          <p:cNvPr id="1032" name="AutoShape 14"/>
          <p:cNvSpPr>
            <a:spLocks noChangeArrowheads="1"/>
          </p:cNvSpPr>
          <p:nvPr/>
        </p:nvSpPr>
        <p:spPr bwMode="auto">
          <a:xfrm>
            <a:off x="6948488" y="3100388"/>
            <a:ext cx="1616075" cy="965200"/>
          </a:xfrm>
          <a:prstGeom prst="roundRect">
            <a:avLst>
              <a:gd name="adj" fmla="val 10995"/>
            </a:avLst>
          </a:prstGeom>
          <a:solidFill>
            <a:srgbClr val="FFFFFF"/>
          </a:solidFill>
          <a:ln w="12700">
            <a:solidFill>
              <a:srgbClr val="000000"/>
            </a:solidFill>
            <a:round/>
            <a:headEnd/>
            <a:tailEnd/>
          </a:ln>
        </p:spPr>
        <p:txBody>
          <a:bodyPr wrap="none" anchor="ctr"/>
          <a:lstStyle/>
          <a:p>
            <a:endParaRPr lang="zh-CN" altLang="en-US"/>
          </a:p>
        </p:txBody>
      </p:sp>
      <p:sp>
        <p:nvSpPr>
          <p:cNvPr id="1033" name="Rectangle 15"/>
          <p:cNvSpPr>
            <a:spLocks noChangeArrowheads="1"/>
          </p:cNvSpPr>
          <p:nvPr/>
        </p:nvSpPr>
        <p:spPr bwMode="auto">
          <a:xfrm>
            <a:off x="4087813" y="3419475"/>
            <a:ext cx="1708150" cy="369888"/>
          </a:xfrm>
          <a:prstGeom prst="rect">
            <a:avLst/>
          </a:prstGeom>
          <a:noFill/>
          <a:ln w="9525">
            <a:noFill/>
            <a:miter lim="800000"/>
            <a:headEnd/>
            <a:tailEnd/>
          </a:ln>
        </p:spPr>
        <p:txBody>
          <a:bodyPr lIns="95655" tIns="46988" rIns="95655" bIns="46988">
            <a:spAutoFit/>
          </a:bodyPr>
          <a:lstStyle/>
          <a:p>
            <a:pPr defTabSz="966788" eaLnBrk="0" hangingPunct="0"/>
            <a:r>
              <a:rPr lang="zh-CN" altLang="en-US">
                <a:solidFill>
                  <a:srgbClr val="333333"/>
                </a:solidFill>
                <a:latin typeface="Times New Roman" pitchFamily="18" charset="0"/>
                <a:ea typeface="黑体" pitchFamily="49" charset="-122"/>
              </a:rPr>
              <a:t>优化</a:t>
            </a:r>
            <a:r>
              <a:rPr lang="en-US" altLang="zh-CN">
                <a:solidFill>
                  <a:srgbClr val="333333"/>
                </a:solidFill>
                <a:latin typeface="Times New Roman" pitchFamily="18" charset="0"/>
                <a:ea typeface="黑体" pitchFamily="49" charset="-122"/>
              </a:rPr>
              <a:t>/</a:t>
            </a:r>
            <a:r>
              <a:rPr lang="zh-CN" altLang="en-US">
                <a:solidFill>
                  <a:srgbClr val="333333"/>
                </a:solidFill>
                <a:latin typeface="Times New Roman" pitchFamily="18" charset="0"/>
                <a:ea typeface="黑体" pitchFamily="49" charset="-122"/>
              </a:rPr>
              <a:t>在线优化</a:t>
            </a:r>
          </a:p>
        </p:txBody>
      </p:sp>
      <p:sp>
        <p:nvSpPr>
          <p:cNvPr id="1034" name="Rectangle 16"/>
          <p:cNvSpPr>
            <a:spLocks noChangeArrowheads="1"/>
          </p:cNvSpPr>
          <p:nvPr/>
        </p:nvSpPr>
        <p:spPr bwMode="auto">
          <a:xfrm>
            <a:off x="7019925" y="3419475"/>
            <a:ext cx="1438275" cy="369888"/>
          </a:xfrm>
          <a:prstGeom prst="rect">
            <a:avLst/>
          </a:prstGeom>
          <a:noFill/>
          <a:ln w="9525">
            <a:noFill/>
            <a:miter lim="800000"/>
            <a:headEnd/>
            <a:tailEnd/>
          </a:ln>
        </p:spPr>
        <p:txBody>
          <a:bodyPr lIns="95655" tIns="46988" rIns="95655" bIns="46988">
            <a:spAutoFit/>
          </a:bodyPr>
          <a:lstStyle/>
          <a:p>
            <a:pPr algn="ctr" defTabSz="966788" eaLnBrk="0" hangingPunct="0"/>
            <a:r>
              <a:rPr lang="zh-CN" altLang="en-US">
                <a:solidFill>
                  <a:srgbClr val="333333"/>
                </a:solidFill>
                <a:latin typeface="Times New Roman" pitchFamily="18" charset="0"/>
                <a:ea typeface="黑体" pitchFamily="49" charset="-122"/>
              </a:rPr>
              <a:t>过程监控</a:t>
            </a:r>
          </a:p>
        </p:txBody>
      </p:sp>
      <p:sp>
        <p:nvSpPr>
          <p:cNvPr id="1035" name="Rectangle 17"/>
          <p:cNvSpPr>
            <a:spLocks noChangeArrowheads="1"/>
          </p:cNvSpPr>
          <p:nvPr/>
        </p:nvSpPr>
        <p:spPr bwMode="auto">
          <a:xfrm>
            <a:off x="3529013" y="5005388"/>
            <a:ext cx="615950" cy="222250"/>
          </a:xfrm>
          <a:prstGeom prst="rect">
            <a:avLst/>
          </a:prstGeom>
          <a:noFill/>
          <a:ln w="9525">
            <a:noFill/>
            <a:miter lim="800000"/>
            <a:headEnd/>
            <a:tailEnd/>
          </a:ln>
        </p:spPr>
        <p:txBody>
          <a:bodyPr wrap="none" lIns="95655" tIns="46988" rIns="95655" bIns="46988">
            <a:spAutoFit/>
          </a:bodyPr>
          <a:lstStyle/>
          <a:p>
            <a:pPr algn="ctr" defTabSz="966788" eaLnBrk="0" hangingPunct="0">
              <a:lnSpc>
                <a:spcPct val="120000"/>
              </a:lnSpc>
            </a:pPr>
            <a:r>
              <a:rPr lang="en-US" altLang="zh-CN" sz="700" i="1">
                <a:solidFill>
                  <a:srgbClr val="0000CC"/>
                </a:solidFill>
              </a:rPr>
              <a:t>Operators</a:t>
            </a:r>
            <a:endParaRPr lang="en-US" altLang="zh-CN" sz="800" i="1">
              <a:solidFill>
                <a:srgbClr val="0000CC"/>
              </a:solidFill>
            </a:endParaRPr>
          </a:p>
        </p:txBody>
      </p:sp>
      <p:sp>
        <p:nvSpPr>
          <p:cNvPr id="1036" name="Line 18"/>
          <p:cNvSpPr>
            <a:spLocks noChangeShapeType="1"/>
          </p:cNvSpPr>
          <p:nvPr/>
        </p:nvSpPr>
        <p:spPr bwMode="auto">
          <a:xfrm>
            <a:off x="1614488" y="4090988"/>
            <a:ext cx="1828800" cy="990600"/>
          </a:xfrm>
          <a:prstGeom prst="line">
            <a:avLst/>
          </a:prstGeom>
          <a:noFill/>
          <a:ln w="12700">
            <a:solidFill>
              <a:schemeClr val="tx1"/>
            </a:solidFill>
            <a:prstDash val="dash"/>
            <a:round/>
            <a:headEnd/>
            <a:tailEnd type="triangle" w="med" len="med"/>
          </a:ln>
        </p:spPr>
        <p:txBody>
          <a:bodyPr wrap="none" anchor="ctr"/>
          <a:lstStyle/>
          <a:p>
            <a:endParaRPr lang="zh-CN" altLang="en-US"/>
          </a:p>
        </p:txBody>
      </p:sp>
      <p:sp>
        <p:nvSpPr>
          <p:cNvPr id="1037" name="Line 19"/>
          <p:cNvSpPr>
            <a:spLocks noChangeShapeType="1"/>
          </p:cNvSpPr>
          <p:nvPr/>
        </p:nvSpPr>
        <p:spPr bwMode="auto">
          <a:xfrm>
            <a:off x="1979613" y="4102100"/>
            <a:ext cx="1616075" cy="903288"/>
          </a:xfrm>
          <a:prstGeom prst="line">
            <a:avLst/>
          </a:prstGeom>
          <a:noFill/>
          <a:ln w="12700">
            <a:solidFill>
              <a:schemeClr val="tx1"/>
            </a:solidFill>
            <a:prstDash val="dash"/>
            <a:round/>
            <a:headEnd type="triangle" w="med" len="med"/>
            <a:tailEnd/>
          </a:ln>
        </p:spPr>
        <p:txBody>
          <a:bodyPr wrap="none" anchor="ctr"/>
          <a:lstStyle/>
          <a:p>
            <a:endParaRPr lang="zh-CN" altLang="en-US"/>
          </a:p>
        </p:txBody>
      </p:sp>
      <p:graphicFrame>
        <p:nvGraphicFramePr>
          <p:cNvPr id="1026" name="Object 20"/>
          <p:cNvGraphicFramePr>
            <a:graphicFrameLocks noChangeAspect="1"/>
          </p:cNvGraphicFramePr>
          <p:nvPr/>
        </p:nvGraphicFramePr>
        <p:xfrm>
          <a:off x="3748088" y="4548188"/>
          <a:ext cx="1687512" cy="1617662"/>
        </p:xfrm>
        <a:graphic>
          <a:graphicData uri="http://schemas.openxmlformats.org/presentationml/2006/ole">
            <p:oleObj spid="_x0000_s110594" name="Clip" r:id="rId3" imgW="2013120" imgH="1929960" progId="">
              <p:embed/>
            </p:oleObj>
          </a:graphicData>
        </a:graphic>
      </p:graphicFrame>
      <p:sp>
        <p:nvSpPr>
          <p:cNvPr id="1038" name="Line 21"/>
          <p:cNvSpPr>
            <a:spLocks noChangeShapeType="1"/>
          </p:cNvSpPr>
          <p:nvPr/>
        </p:nvSpPr>
        <p:spPr bwMode="auto">
          <a:xfrm flipH="1">
            <a:off x="4738688" y="4079875"/>
            <a:ext cx="15875" cy="544513"/>
          </a:xfrm>
          <a:prstGeom prst="line">
            <a:avLst/>
          </a:prstGeom>
          <a:noFill/>
          <a:ln w="12700">
            <a:solidFill>
              <a:schemeClr val="tx1"/>
            </a:solidFill>
            <a:prstDash val="dash"/>
            <a:round/>
            <a:headEnd/>
            <a:tailEnd type="triangle" w="med" len="med"/>
          </a:ln>
        </p:spPr>
        <p:txBody>
          <a:bodyPr wrap="none" anchor="ctr"/>
          <a:lstStyle/>
          <a:p>
            <a:endParaRPr lang="zh-CN" altLang="en-US"/>
          </a:p>
        </p:txBody>
      </p:sp>
      <p:sp>
        <p:nvSpPr>
          <p:cNvPr id="1039" name="Line 22"/>
          <p:cNvSpPr>
            <a:spLocks noChangeShapeType="1"/>
          </p:cNvSpPr>
          <p:nvPr/>
        </p:nvSpPr>
        <p:spPr bwMode="auto">
          <a:xfrm>
            <a:off x="4967288" y="4090988"/>
            <a:ext cx="0" cy="533400"/>
          </a:xfrm>
          <a:prstGeom prst="line">
            <a:avLst/>
          </a:prstGeom>
          <a:noFill/>
          <a:ln w="12700">
            <a:solidFill>
              <a:schemeClr val="tx1"/>
            </a:solidFill>
            <a:prstDash val="dash"/>
            <a:round/>
            <a:headEnd type="triangle" w="med" len="med"/>
            <a:tailEnd/>
          </a:ln>
        </p:spPr>
        <p:txBody>
          <a:bodyPr wrap="none" anchor="ctr"/>
          <a:lstStyle/>
          <a:p>
            <a:endParaRPr lang="zh-CN" altLang="en-US"/>
          </a:p>
        </p:txBody>
      </p:sp>
      <p:sp>
        <p:nvSpPr>
          <p:cNvPr id="1040" name="Line 23"/>
          <p:cNvSpPr>
            <a:spLocks noChangeShapeType="1"/>
          </p:cNvSpPr>
          <p:nvPr/>
        </p:nvSpPr>
        <p:spPr bwMode="auto">
          <a:xfrm flipV="1">
            <a:off x="5729288" y="4090988"/>
            <a:ext cx="1828800" cy="1295400"/>
          </a:xfrm>
          <a:prstGeom prst="line">
            <a:avLst/>
          </a:prstGeom>
          <a:noFill/>
          <a:ln w="12700">
            <a:solidFill>
              <a:schemeClr val="tx1"/>
            </a:solidFill>
            <a:prstDash val="dash"/>
            <a:round/>
            <a:headEnd/>
            <a:tailEnd type="triangle" w="med" len="med"/>
          </a:ln>
        </p:spPr>
        <p:txBody>
          <a:bodyPr wrap="none" anchor="ctr"/>
          <a:lstStyle/>
          <a:p>
            <a:endParaRPr lang="zh-CN" altLang="en-US"/>
          </a:p>
        </p:txBody>
      </p:sp>
      <p:sp>
        <p:nvSpPr>
          <p:cNvPr id="1041" name="Line 24"/>
          <p:cNvSpPr>
            <a:spLocks noChangeShapeType="1"/>
          </p:cNvSpPr>
          <p:nvPr/>
        </p:nvSpPr>
        <p:spPr bwMode="auto">
          <a:xfrm flipV="1">
            <a:off x="5500688" y="4090988"/>
            <a:ext cx="1828800" cy="1295400"/>
          </a:xfrm>
          <a:prstGeom prst="line">
            <a:avLst/>
          </a:prstGeom>
          <a:noFill/>
          <a:ln w="12700">
            <a:solidFill>
              <a:schemeClr val="tx1"/>
            </a:solidFill>
            <a:prstDash val="dash"/>
            <a:round/>
            <a:headEnd type="triangle" w="med" len="med"/>
            <a:tailEnd/>
          </a:ln>
        </p:spPr>
        <p:txBody>
          <a:bodyPr wrap="none" anchor="ctr"/>
          <a:lstStyle/>
          <a:p>
            <a:endParaRPr lang="zh-CN" altLang="en-US"/>
          </a:p>
        </p:txBody>
      </p:sp>
      <p:sp>
        <p:nvSpPr>
          <p:cNvPr id="1042" name="Text Box 25"/>
          <p:cNvSpPr txBox="1">
            <a:spLocks noChangeArrowheads="1"/>
          </p:cNvSpPr>
          <p:nvPr/>
        </p:nvSpPr>
        <p:spPr bwMode="auto">
          <a:xfrm>
            <a:off x="468313" y="5662613"/>
            <a:ext cx="2808287" cy="566737"/>
          </a:xfrm>
          <a:prstGeom prst="rect">
            <a:avLst/>
          </a:prstGeom>
          <a:noFill/>
          <a:ln w="31750" algn="ctr">
            <a:noFill/>
            <a:miter lim="800000"/>
            <a:headEnd/>
            <a:tailEnd/>
          </a:ln>
        </p:spPr>
        <p:txBody>
          <a:bodyPr lIns="0">
            <a:spAutoFit/>
          </a:bodyPr>
          <a:lstStyle/>
          <a:p>
            <a:pPr marL="342900" indent="-342900"/>
            <a:r>
              <a:rPr lang="zh-CN" altLang="en-US" sz="2400"/>
              <a:t>工程界形成共识：</a:t>
            </a:r>
          </a:p>
        </p:txBody>
      </p:sp>
      <p:sp>
        <p:nvSpPr>
          <p:cNvPr id="920602" name="Rectangle 26"/>
          <p:cNvSpPr>
            <a:spLocks noGrp="1" noChangeArrowheads="1"/>
          </p:cNvSpPr>
          <p:nvPr>
            <p:ph type="body" sz="half" idx="1"/>
          </p:nvPr>
        </p:nvSpPr>
        <p:spPr>
          <a:xfrm>
            <a:off x="1331913" y="549275"/>
            <a:ext cx="7273925" cy="1255713"/>
          </a:xfrm>
          <a:noFill/>
        </p:spPr>
        <p:txBody>
          <a:bodyPr lIns="71438" tIns="36512" rIns="71438" bIns="36512">
            <a:spAutoFit/>
          </a:bodyPr>
          <a:lstStyle/>
          <a:p>
            <a:pPr eaLnBrk="1" hangingPunct="1">
              <a:lnSpc>
                <a:spcPct val="130000"/>
              </a:lnSpc>
            </a:pPr>
            <a:r>
              <a:rPr lang="zh-CN" altLang="en-US" sz="1800" b="1" smtClean="0">
                <a:solidFill>
                  <a:srgbClr val="0000FF"/>
                </a:solidFill>
                <a:latin typeface="黑体" pitchFamily="49" charset="-122"/>
                <a:ea typeface="黑体" pitchFamily="49" charset="-122"/>
              </a:rPr>
              <a:t>先进控制</a:t>
            </a:r>
            <a:r>
              <a:rPr lang="ja-JP" altLang="en-US" sz="1800" b="1" smtClean="0">
                <a:solidFill>
                  <a:srgbClr val="0000FF"/>
                </a:solidFill>
                <a:latin typeface="黑体" pitchFamily="49" charset="-122"/>
                <a:ea typeface="黑体" pitchFamily="49" charset="-122"/>
              </a:rPr>
              <a:t> </a:t>
            </a:r>
            <a:r>
              <a:rPr lang="en-US" altLang="ja-JP" sz="1800" b="1" smtClean="0">
                <a:latin typeface="Times New Roman" pitchFamily="18" charset="0"/>
                <a:ea typeface="黑体" pitchFamily="49" charset="-122"/>
              </a:rPr>
              <a:t>–</a:t>
            </a:r>
            <a:r>
              <a:rPr lang="en-US" altLang="ja-JP" sz="1800" b="1" smtClean="0">
                <a:latin typeface="黑体" pitchFamily="49" charset="-122"/>
                <a:ea typeface="黑体" pitchFamily="49" charset="-122"/>
              </a:rPr>
              <a:t> </a:t>
            </a:r>
            <a:r>
              <a:rPr lang="zh-CN" altLang="en-US" sz="1800" b="1" smtClean="0">
                <a:latin typeface="黑体" pitchFamily="49" charset="-122"/>
                <a:ea typeface="黑体" pitchFamily="49" charset="-122"/>
              </a:rPr>
              <a:t>确保操作运行在局部约束条件边界上</a:t>
            </a:r>
            <a:r>
              <a:rPr lang="en-US" altLang="ja-JP" sz="1800" b="1" smtClean="0">
                <a:solidFill>
                  <a:srgbClr val="0000FF"/>
                </a:solidFill>
                <a:latin typeface="黑体" pitchFamily="49" charset="-122"/>
                <a:ea typeface="黑体" pitchFamily="49" charset="-122"/>
              </a:rPr>
              <a:t>  </a:t>
            </a:r>
            <a:endParaRPr lang="zh-CN" altLang="en-US" sz="1800" b="1" smtClean="0">
              <a:solidFill>
                <a:srgbClr val="0000FF"/>
              </a:solidFill>
              <a:latin typeface="黑体" pitchFamily="49" charset="-122"/>
              <a:ea typeface="黑体" pitchFamily="49" charset="-122"/>
            </a:endParaRPr>
          </a:p>
          <a:p>
            <a:pPr eaLnBrk="1" hangingPunct="1">
              <a:lnSpc>
                <a:spcPct val="130000"/>
              </a:lnSpc>
            </a:pPr>
            <a:r>
              <a:rPr lang="zh-CN" altLang="en-US" sz="1800" b="1" smtClean="0">
                <a:solidFill>
                  <a:srgbClr val="0000FF"/>
                </a:solidFill>
                <a:latin typeface="黑体" pitchFamily="49" charset="-122"/>
                <a:ea typeface="黑体" pitchFamily="49" charset="-122"/>
              </a:rPr>
              <a:t>优化</a:t>
            </a:r>
            <a:r>
              <a:rPr lang="en-US" altLang="ja-JP" sz="1800" b="1" smtClean="0">
                <a:solidFill>
                  <a:srgbClr val="0000FF"/>
                </a:solidFill>
                <a:latin typeface="黑体" pitchFamily="49" charset="-122"/>
                <a:ea typeface="黑体" pitchFamily="49" charset="-122"/>
              </a:rPr>
              <a:t> </a:t>
            </a:r>
            <a:r>
              <a:rPr lang="en-US" altLang="zh-CN" sz="1800" b="1" smtClean="0">
                <a:solidFill>
                  <a:srgbClr val="0000FF"/>
                </a:solidFill>
                <a:latin typeface="黑体" pitchFamily="49" charset="-122"/>
                <a:ea typeface="黑体" pitchFamily="49" charset="-122"/>
              </a:rPr>
              <a:t>/</a:t>
            </a:r>
            <a:r>
              <a:rPr lang="zh-CN" altLang="en-US" sz="1800" b="1" smtClean="0">
                <a:solidFill>
                  <a:srgbClr val="0000FF"/>
                </a:solidFill>
                <a:latin typeface="黑体" pitchFamily="49" charset="-122"/>
                <a:ea typeface="黑体" pitchFamily="49" charset="-122"/>
              </a:rPr>
              <a:t>在线优化 </a:t>
            </a:r>
            <a:r>
              <a:rPr lang="en-US" altLang="zh-CN" sz="1800" b="1" smtClean="0">
                <a:latin typeface="Times New Roman" pitchFamily="18" charset="0"/>
                <a:ea typeface="黑体" pitchFamily="49" charset="-122"/>
              </a:rPr>
              <a:t>–</a:t>
            </a:r>
            <a:r>
              <a:rPr lang="en-US" altLang="ja-JP" sz="1800" b="1" smtClean="0">
                <a:latin typeface="黑体" pitchFamily="49" charset="-122"/>
                <a:ea typeface="黑体" pitchFamily="49" charset="-122"/>
              </a:rPr>
              <a:t> </a:t>
            </a:r>
            <a:r>
              <a:rPr lang="zh-CN" altLang="en-US" sz="1800" b="1" smtClean="0">
                <a:latin typeface="黑体" pitchFamily="49" charset="-122"/>
                <a:ea typeface="黑体" pitchFamily="49" charset="-122"/>
              </a:rPr>
              <a:t>追求效益最大化目标</a:t>
            </a:r>
          </a:p>
          <a:p>
            <a:pPr eaLnBrk="1" hangingPunct="1">
              <a:lnSpc>
                <a:spcPct val="130000"/>
              </a:lnSpc>
            </a:pPr>
            <a:r>
              <a:rPr lang="zh-CN" altLang="en-US" sz="1800" b="1" smtClean="0">
                <a:solidFill>
                  <a:srgbClr val="0000FF"/>
                </a:solidFill>
                <a:latin typeface="黑体" pitchFamily="49" charset="-122"/>
                <a:ea typeface="黑体" pitchFamily="49" charset="-122"/>
              </a:rPr>
              <a:t>过程监控</a:t>
            </a:r>
            <a:r>
              <a:rPr lang="en-US" altLang="ja-JP" sz="1800" b="1" smtClean="0">
                <a:solidFill>
                  <a:srgbClr val="0000FF"/>
                </a:solidFill>
                <a:latin typeface="黑体" pitchFamily="49" charset="-122"/>
                <a:ea typeface="黑体" pitchFamily="49" charset="-122"/>
              </a:rPr>
              <a:t> </a:t>
            </a:r>
            <a:r>
              <a:rPr lang="en-US" altLang="ja-JP" sz="1800" b="1" smtClean="0">
                <a:latin typeface="Times New Roman" pitchFamily="18" charset="0"/>
                <a:ea typeface="黑体" pitchFamily="49" charset="-122"/>
              </a:rPr>
              <a:t>–</a:t>
            </a:r>
            <a:r>
              <a:rPr lang="en-US" altLang="ja-JP" sz="1800" b="1" smtClean="0">
                <a:latin typeface="黑体" pitchFamily="49" charset="-122"/>
                <a:ea typeface="黑体" pitchFamily="49" charset="-122"/>
              </a:rPr>
              <a:t> </a:t>
            </a:r>
            <a:r>
              <a:rPr lang="zh-CN" altLang="en-US" sz="1800" b="1" smtClean="0">
                <a:latin typeface="黑体" pitchFamily="49" charset="-122"/>
                <a:ea typeface="黑体" pitchFamily="49" charset="-122"/>
              </a:rPr>
              <a:t>改进、提高运行效率</a:t>
            </a:r>
          </a:p>
        </p:txBody>
      </p:sp>
      <p:sp>
        <p:nvSpPr>
          <p:cNvPr id="1044" name="Rectangle 30"/>
          <p:cNvSpPr>
            <a:spLocks noChangeArrowheads="1"/>
          </p:cNvSpPr>
          <p:nvPr/>
        </p:nvSpPr>
        <p:spPr bwMode="auto">
          <a:xfrm>
            <a:off x="1476375" y="0"/>
            <a:ext cx="6884988" cy="504825"/>
          </a:xfrm>
          <a:prstGeom prst="rect">
            <a:avLst/>
          </a:prstGeom>
          <a:noFill/>
          <a:ln w="9525">
            <a:noFill/>
            <a:miter lim="800000"/>
            <a:headEnd/>
            <a:tailEnd/>
          </a:ln>
        </p:spPr>
        <p:txBody>
          <a:bodyPr lIns="0" tIns="36512" rIns="0" bIns="36512">
            <a:spAutoFit/>
          </a:bodyPr>
          <a:lstStyle/>
          <a:p>
            <a:r>
              <a:rPr lang="en-US" altLang="zh-CN" sz="2800">
                <a:solidFill>
                  <a:srgbClr val="FF0000"/>
                </a:solidFill>
                <a:latin typeface="Times New Roman" pitchFamily="18" charset="0"/>
                <a:ea typeface="华文行楷" pitchFamily="2" charset="-122"/>
              </a:rPr>
              <a:t>APC</a:t>
            </a:r>
            <a:r>
              <a:rPr lang="zh-CN" altLang="en-US" sz="2800">
                <a:solidFill>
                  <a:srgbClr val="FF0000"/>
                </a:solidFill>
                <a:latin typeface="Times New Roman" pitchFamily="18" charset="0"/>
                <a:ea typeface="华文行楷" pitchFamily="2" charset="-122"/>
              </a:rPr>
              <a:t>、</a:t>
            </a:r>
            <a:r>
              <a:rPr lang="en-US" altLang="zh-CN" sz="2800">
                <a:solidFill>
                  <a:srgbClr val="FF0000"/>
                </a:solidFill>
                <a:latin typeface="Times New Roman" pitchFamily="18" charset="0"/>
                <a:ea typeface="华文行楷" pitchFamily="2" charset="-122"/>
              </a:rPr>
              <a:t>RTO</a:t>
            </a:r>
            <a:r>
              <a:rPr lang="zh-CN" altLang="en-US" sz="2800">
                <a:solidFill>
                  <a:srgbClr val="FF0000"/>
                </a:solidFill>
                <a:latin typeface="Times New Roman" pitchFamily="18" charset="0"/>
                <a:ea typeface="华文行楷" pitchFamily="2" charset="-122"/>
              </a:rPr>
              <a:t>、</a:t>
            </a:r>
            <a:r>
              <a:rPr lang="en-US" altLang="zh-CN" sz="2800">
                <a:solidFill>
                  <a:srgbClr val="FF0000"/>
                </a:solidFill>
                <a:latin typeface="Times New Roman" pitchFamily="18" charset="0"/>
                <a:ea typeface="华文行楷" pitchFamily="2" charset="-122"/>
              </a:rPr>
              <a:t>PMC </a:t>
            </a:r>
            <a:r>
              <a:rPr lang="zh-CN" altLang="en-US" sz="2800">
                <a:solidFill>
                  <a:srgbClr val="FF0000"/>
                </a:solidFill>
                <a:latin typeface="Times New Roman" pitchFamily="18" charset="0"/>
                <a:ea typeface="华文行楷" pitchFamily="2" charset="-122"/>
              </a:rPr>
              <a:t>的作用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20602">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20602">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9206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0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0" y="260648"/>
            <a:ext cx="9144000" cy="954107"/>
          </a:xfrm>
          <a:prstGeom prst="rect">
            <a:avLst/>
          </a:prstGeom>
          <a:noFill/>
          <a:ln w="9525">
            <a:noFill/>
            <a:miter lim="800000"/>
            <a:headEnd/>
            <a:tailEnd/>
          </a:ln>
        </p:spPr>
        <p:txBody>
          <a:bodyPr wrap="square">
            <a:spAutoFit/>
          </a:bodyPr>
          <a:lstStyle/>
          <a:p>
            <a:pPr>
              <a:spcBef>
                <a:spcPct val="50000"/>
              </a:spcBef>
            </a:pPr>
            <a:r>
              <a:rPr lang="zh-CN" altLang="en-US" sz="2800" b="1" dirty="0" smtClean="0">
                <a:latin typeface="宋体" pitchFamily="2" charset="-122"/>
                <a:ea typeface="宋体" pitchFamily="2" charset="-122"/>
              </a:rPr>
              <a:t>中国明代宋应星所著《天工开物》记载有程序控制思想（</a:t>
            </a:r>
            <a:r>
              <a:rPr lang="en-US" altLang="zh-CN" sz="2800" b="1" dirty="0" smtClean="0">
                <a:latin typeface="宋体" pitchFamily="2" charset="-122"/>
                <a:ea typeface="宋体" pitchFamily="2" charset="-122"/>
              </a:rPr>
              <a:t>CNC</a:t>
            </a:r>
            <a:r>
              <a:rPr lang="zh-CN" altLang="en-US" sz="2800" b="1" dirty="0" smtClean="0">
                <a:latin typeface="宋体" pitchFamily="2" charset="-122"/>
                <a:ea typeface="宋体" pitchFamily="2" charset="-122"/>
              </a:rPr>
              <a:t>）的提花织机结构图（1637年）</a:t>
            </a:r>
            <a:endParaRPr lang="zh-CN" altLang="en-US" sz="2400" dirty="0"/>
          </a:p>
        </p:txBody>
      </p:sp>
      <p:pic>
        <p:nvPicPr>
          <p:cNvPr id="5" name="Picture 5" descr="Ti-hua"/>
          <p:cNvPicPr>
            <a:picLocks noChangeAspect="1" noChangeArrowheads="1"/>
          </p:cNvPicPr>
          <p:nvPr/>
        </p:nvPicPr>
        <p:blipFill>
          <a:blip r:embed="rId2" cstate="print"/>
          <a:srcRect/>
          <a:stretch>
            <a:fillRect/>
          </a:stretch>
        </p:blipFill>
        <p:spPr bwMode="auto">
          <a:xfrm>
            <a:off x="1187624" y="1196752"/>
            <a:ext cx="5112568" cy="566979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7238" y="1988840"/>
            <a:ext cx="7927170" cy="400110"/>
          </a:xfrm>
          <a:prstGeom prst="rect">
            <a:avLst/>
          </a:prstGeom>
          <a:noFill/>
        </p:spPr>
        <p:txBody>
          <a:bodyPr wrap="none">
            <a:spAutoFit/>
          </a:bodyPr>
          <a:lstStyle/>
          <a:p>
            <a:pPr fontAlgn="auto">
              <a:spcBef>
                <a:spcPts val="0"/>
              </a:spcBef>
              <a:spcAft>
                <a:spcPts val="0"/>
              </a:spcAft>
              <a:defRPr/>
            </a:pPr>
            <a:r>
              <a:rPr lang="zh-CN" altLang="en-US" sz="2000" b="1" i="1" cap="all" dirty="0" smtClean="0">
                <a:ln w="0"/>
                <a:solidFill>
                  <a:srgbClr val="00B05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全面</a:t>
            </a:r>
            <a:r>
              <a:rPr lang="zh-CN" altLang="en-US" sz="2000" b="1" i="1" cap="all" dirty="0">
                <a:ln w="0"/>
                <a:solidFill>
                  <a:srgbClr val="00B050"/>
                </a:solidFill>
                <a:effectLst>
                  <a:outerShdw blurRad="38100" dist="38100" dir="2700000" algn="tl">
                    <a:srgbClr val="000000">
                      <a:alpha val="43137"/>
                    </a:srgbClr>
                  </a:outerShdw>
                  <a:reflection blurRad="12700" stA="50000" endPos="50000" dist="5000" dir="5400000" sy="-100000" rotWithShape="0"/>
                </a:effectLst>
                <a:latin typeface="黑体"/>
                <a:ea typeface="黑体"/>
              </a:rPr>
              <a:t>感知、物物互连、可靠传递，以及强大的分布式与智能处理功能</a:t>
            </a:r>
          </a:p>
        </p:txBody>
      </p:sp>
      <p:sp>
        <p:nvSpPr>
          <p:cNvPr id="399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7" name="图片 6" descr="58ee3d6d55fbb2fbf79b10614f4a20a4472309f79052fc2d.jpg"/>
          <p:cNvPicPr>
            <a:picLocks noChangeAspect="1"/>
          </p:cNvPicPr>
          <p:nvPr/>
        </p:nvPicPr>
        <p:blipFill>
          <a:blip r:embed="rId2" cstate="print"/>
          <a:stretch>
            <a:fillRect/>
          </a:stretch>
        </p:blipFill>
        <p:spPr>
          <a:xfrm>
            <a:off x="222832" y="2708920"/>
            <a:ext cx="3024336" cy="2809524"/>
          </a:xfrm>
          <a:prstGeom prst="rect">
            <a:avLst/>
          </a:prstGeom>
        </p:spPr>
      </p:pic>
      <p:pic>
        <p:nvPicPr>
          <p:cNvPr id="13" name="图片 12" descr="20110530102154_34100.png"/>
          <p:cNvPicPr>
            <a:picLocks noChangeAspect="1"/>
          </p:cNvPicPr>
          <p:nvPr/>
        </p:nvPicPr>
        <p:blipFill>
          <a:blip r:embed="rId3" cstate="print"/>
          <a:stretch>
            <a:fillRect/>
          </a:stretch>
        </p:blipFill>
        <p:spPr>
          <a:xfrm>
            <a:off x="3494381" y="2708920"/>
            <a:ext cx="5369411" cy="3024336"/>
          </a:xfrm>
          <a:prstGeom prst="rect">
            <a:avLst/>
          </a:prstGeom>
        </p:spPr>
      </p:pic>
      <p:sp>
        <p:nvSpPr>
          <p:cNvPr id="8" name="TextBox 7"/>
          <p:cNvSpPr txBox="1"/>
          <p:nvPr/>
        </p:nvSpPr>
        <p:spPr>
          <a:xfrm>
            <a:off x="395289" y="260648"/>
            <a:ext cx="8497192" cy="461665"/>
          </a:xfrm>
          <a:prstGeom prst="rect">
            <a:avLst/>
          </a:prstGeom>
          <a:noFill/>
        </p:spPr>
        <p:txBody>
          <a:bodyPr wrap="square">
            <a:spAutoFit/>
          </a:bodyPr>
          <a:lstStyle/>
          <a:p>
            <a:pPr fontAlgn="auto">
              <a:spcBef>
                <a:spcPts val="0"/>
              </a:spcBef>
              <a:spcAft>
                <a:spcPts val="120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物联网的基本特征</a:t>
            </a:r>
            <a:endParaRPr lang="en-US" altLang="zh-CN" sz="2000" b="1" cap="all" dirty="0" smtClean="0">
              <a:ln w="0"/>
              <a:solidFill>
                <a:srgbClr val="0070C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2" name="矩形 1"/>
          <p:cNvSpPr/>
          <p:nvPr/>
        </p:nvSpPr>
        <p:spPr>
          <a:xfrm>
            <a:off x="303692" y="793825"/>
            <a:ext cx="8012724" cy="430887"/>
          </a:xfrm>
          <a:prstGeom prst="rect">
            <a:avLst/>
          </a:prstGeom>
        </p:spPr>
        <p:txBody>
          <a:bodyPr wrap="square">
            <a:spAutoFit/>
          </a:bodyPr>
          <a:lstStyle/>
          <a:p>
            <a:pPr fontAlgn="auto">
              <a:spcBef>
                <a:spcPts val="0"/>
              </a:spcBef>
              <a:spcAft>
                <a:spcPts val="0"/>
              </a:spcAft>
              <a:defRPr/>
            </a:pPr>
            <a:r>
              <a:rPr lang="zh-CN" altLang="en-US" sz="2200" b="1" dirty="0">
                <a:ln w="0"/>
                <a:solidFill>
                  <a:srgbClr val="C0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物联网是工业化与信息化融合的产物，其基本功能特征包括：</a:t>
            </a:r>
          </a:p>
        </p:txBody>
      </p:sp>
      <p:sp>
        <p:nvSpPr>
          <p:cNvPr id="299009" name="Rectangle 1"/>
          <p:cNvSpPr>
            <a:spLocks noChangeArrowheads="1"/>
          </p:cNvSpPr>
          <p:nvPr/>
        </p:nvSpPr>
        <p:spPr bwMode="auto">
          <a:xfrm>
            <a:off x="539552" y="5928375"/>
            <a:ext cx="748883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标签物品的</a:t>
            </a:r>
            <a:r>
              <a:rPr kumimoji="0" lang="zh-CN" altLang="zh-CN" sz="1600" b="1" i="0" u="none" strike="noStrike" cap="none" normalizeH="0" baseline="0" dirty="0" smtClean="0">
                <a:ln>
                  <a:noFill/>
                </a:ln>
                <a:solidFill>
                  <a:srgbClr val="C00000"/>
                </a:solidFill>
                <a:effectLst/>
                <a:latin typeface="Calibri" pitchFamily="34" charset="0"/>
                <a:ea typeface="宋体" pitchFamily="2" charset="-122"/>
                <a:cs typeface="B7+CAJ FNT00"/>
              </a:rPr>
              <a:t>RFID </a:t>
            </a:r>
            <a:r>
              <a:rPr kumimoji="0" lang="zh-CN" sz="16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技术、感知事物的传感网络技术</a:t>
            </a:r>
            <a:r>
              <a:rPr kumimoji="0" lang="zh-CN" altLang="zh-CN" sz="1600" b="1" i="0" u="none" strike="noStrike" cap="none" normalizeH="0" baseline="0" dirty="0" smtClean="0">
                <a:ln>
                  <a:noFill/>
                </a:ln>
                <a:solidFill>
                  <a:srgbClr val="C00000"/>
                </a:solidFill>
                <a:effectLst/>
                <a:latin typeface="Calibri" pitchFamily="34" charset="0"/>
                <a:ea typeface="宋体" pitchFamily="2" charset="-122"/>
                <a:cs typeface="B7+CAJ FNT00"/>
              </a:rPr>
              <a:t>( Sensor T echno logies) </a:t>
            </a:r>
            <a:r>
              <a:rPr kumimoji="0" lang="zh-CN" sz="16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、思考事物的智能技术</a:t>
            </a:r>
            <a:r>
              <a:rPr kumimoji="0" lang="zh-CN" altLang="zh-CN" sz="1600" b="1" i="0" u="none" strike="noStrike" cap="none" normalizeH="0" baseline="0" dirty="0" smtClean="0">
                <a:ln>
                  <a:noFill/>
                </a:ln>
                <a:solidFill>
                  <a:srgbClr val="C00000"/>
                </a:solidFill>
                <a:effectLst/>
                <a:latin typeface="Calibri" pitchFamily="34" charset="0"/>
                <a:ea typeface="宋体" pitchFamily="2" charset="-122"/>
                <a:cs typeface="B7+CAJ FNT00"/>
              </a:rPr>
              <a:t>( Smart Technologies)</a:t>
            </a:r>
            <a:r>
              <a:rPr kumimoji="0" lang="zh-CN" sz="16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、微缩事物的纳米技术</a:t>
            </a:r>
            <a:r>
              <a:rPr kumimoji="0" lang="zh-CN" altLang="zh-CN" sz="1600" b="1" i="0" u="none" strike="noStrike" cap="none" normalizeH="0" baseline="0" dirty="0" smtClean="0">
                <a:ln>
                  <a:noFill/>
                </a:ln>
                <a:solidFill>
                  <a:srgbClr val="C00000"/>
                </a:solidFill>
                <a:effectLst/>
                <a:latin typeface="Calibri" pitchFamily="34" charset="0"/>
                <a:ea typeface="宋体" pitchFamily="2" charset="-122"/>
                <a:cs typeface="B7+CAJ FNT00"/>
              </a:rPr>
              <a:t>( Nano-T echnolo gy )</a:t>
            </a:r>
            <a:endParaRPr kumimoji="0" lang="zh-CN" altLang="zh-CN" sz="1600" b="1" i="0" u="none" strike="noStrike" cap="none" normalizeH="0" baseline="0" dirty="0" smtClean="0">
              <a:ln>
                <a:noFill/>
              </a:ln>
              <a:solidFill>
                <a:srgbClr val="C00000"/>
              </a:solidFill>
              <a:effectLst/>
              <a:latin typeface="Arial" pitchFamily="34" charset="0"/>
              <a:ea typeface="宋体" pitchFamily="2" charset="-122"/>
              <a:cs typeface="宋体"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15343"/>
            <a:ext cx="4982454" cy="461665"/>
          </a:xfrm>
          <a:prstGeom prst="rect">
            <a:avLst/>
          </a:prstGeom>
          <a:noFill/>
        </p:spPr>
        <p:txBody>
          <a:bodyPr wrap="none">
            <a:spAutoFit/>
          </a:bodyPr>
          <a:lstStyle/>
          <a:p>
            <a:pPr fontAlgn="auto">
              <a:spcBef>
                <a:spcPts val="0"/>
              </a:spcBef>
              <a:spcAft>
                <a:spcPts val="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1</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）全面感知：</a:t>
            </a:r>
            <a:r>
              <a:rPr lang="zh-CN" altLang="en-US" sz="2000" b="1" i="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跟踪感知与多层感知</a:t>
            </a:r>
            <a:endParaRPr lang="en-US" altLang="zh-CN" sz="2000" b="1" i="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399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360040" y="1233521"/>
            <a:ext cx="8388424" cy="1785104"/>
          </a:xfrm>
          <a:prstGeom prst="rect">
            <a:avLst/>
          </a:prstGeom>
        </p:spPr>
        <p:txBody>
          <a:bodyPr wrap="square">
            <a:spAutoFit/>
          </a:bodyPr>
          <a:lstStyle/>
          <a:p>
            <a:pPr>
              <a:lnSpc>
                <a:spcPts val="2200"/>
              </a:lnSpc>
              <a:buFont typeface="Wingdings" pitchFamily="2" charset="2"/>
              <a:buChar char="u"/>
            </a:pPr>
            <a:r>
              <a:rPr lang="zh-CN" altLang="en-US" sz="1600" b="1" dirty="0" smtClean="0">
                <a:solidFill>
                  <a:srgbClr val="002060"/>
                </a:solidFill>
                <a:latin typeface="微软雅黑" panose="020B0503020204020204" pitchFamily="34" charset="-122"/>
                <a:ea typeface="微软雅黑" panose="020B0503020204020204" pitchFamily="34" charset="-122"/>
              </a:rPr>
              <a:t>物联网系统的感知是对对象的本体属性、状态属性及环境属性的全面感知，其感知过程是一个动态的、持续的，可按照需求从不同角度（时间维度、空间维度、对象维度） 、不同需求的全面辨识、诊断过程。（如下图所示，</a:t>
            </a:r>
            <a:r>
              <a:rPr lang="en-US" altLang="zh-CN" sz="1600" b="1" dirty="0" smtClean="0">
                <a:solidFill>
                  <a:srgbClr val="002060"/>
                </a:solidFill>
                <a:latin typeface="微软雅黑" panose="020B0503020204020204" pitchFamily="34" charset="-122"/>
                <a:ea typeface="微软雅黑" panose="020B0503020204020204" pitchFamily="34" charset="-122"/>
              </a:rPr>
              <a:t>ITU</a:t>
            </a:r>
            <a:r>
              <a:rPr lang="zh-CN" altLang="en-US" sz="1600" b="1" dirty="0" smtClean="0">
                <a:solidFill>
                  <a:srgbClr val="002060"/>
                </a:solidFill>
                <a:latin typeface="微软雅黑" panose="020B0503020204020204" pitchFamily="34" charset="-122"/>
                <a:ea typeface="微软雅黑" panose="020B0503020204020204" pitchFamily="34" charset="-122"/>
              </a:rPr>
              <a:t>报告）</a:t>
            </a:r>
            <a:endParaRPr lang="en-US" altLang="zh-CN" sz="1600" b="1" dirty="0" smtClean="0">
              <a:solidFill>
                <a:srgbClr val="002060"/>
              </a:solidFill>
              <a:latin typeface="微软雅黑" panose="020B0503020204020204" pitchFamily="34" charset="-122"/>
              <a:ea typeface="微软雅黑" panose="020B0503020204020204" pitchFamily="34" charset="-122"/>
            </a:endParaRPr>
          </a:p>
          <a:p>
            <a:pPr>
              <a:lnSpc>
                <a:spcPts val="2200"/>
              </a:lnSpc>
              <a:buFont typeface="Wingdings" pitchFamily="2" charset="2"/>
              <a:buChar char="u"/>
            </a:pPr>
            <a:r>
              <a:rPr lang="zh-CN" altLang="en-US" sz="1600" b="1" dirty="0" smtClean="0">
                <a:solidFill>
                  <a:srgbClr val="002060"/>
                </a:solidFill>
                <a:latin typeface="微软雅黑" panose="020B0503020204020204" pitchFamily="34" charset="-122"/>
                <a:ea typeface="微软雅黑" panose="020B0503020204020204" pitchFamily="34" charset="-122"/>
              </a:rPr>
              <a:t>跟踪</a:t>
            </a:r>
            <a:r>
              <a:rPr lang="en-US" altLang="zh-CN" sz="1600" b="1" dirty="0" smtClean="0">
                <a:solidFill>
                  <a:srgbClr val="002060"/>
                </a:solidFill>
                <a:latin typeface="微软雅黑" panose="020B0503020204020204" pitchFamily="34" charset="-122"/>
                <a:ea typeface="微软雅黑" panose="020B0503020204020204" pitchFamily="34" charset="-122"/>
              </a:rPr>
              <a:t>(Tracking)</a:t>
            </a:r>
            <a:r>
              <a:rPr lang="zh-CN" altLang="en-US" sz="1600" b="1" dirty="0" smtClean="0">
                <a:solidFill>
                  <a:srgbClr val="002060"/>
                </a:solidFill>
                <a:latin typeface="微软雅黑" panose="020B0503020204020204" pitchFamily="34" charset="-122"/>
                <a:ea typeface="微软雅黑" panose="020B0503020204020204" pitchFamily="34" charset="-122"/>
              </a:rPr>
              <a:t>感知特性和多层</a:t>
            </a:r>
            <a:r>
              <a:rPr lang="en-US" altLang="zh-CN" sz="1600" b="1" dirty="0" smtClean="0">
                <a:solidFill>
                  <a:srgbClr val="002060"/>
                </a:solidFill>
                <a:latin typeface="微软雅黑" panose="020B0503020204020204" pitchFamily="34" charset="-122"/>
                <a:ea typeface="微软雅黑" panose="020B0503020204020204" pitchFamily="34" charset="-122"/>
              </a:rPr>
              <a:t>(Multilayer)</a:t>
            </a:r>
            <a:r>
              <a:rPr lang="zh-CN" altLang="en-US" sz="1600" b="1" dirty="0" smtClean="0">
                <a:solidFill>
                  <a:srgbClr val="002060"/>
                </a:solidFill>
                <a:latin typeface="微软雅黑" panose="020B0503020204020204" pitchFamily="34" charset="-122"/>
                <a:ea typeface="微软雅黑" panose="020B0503020204020204" pitchFamily="34" charset="-122"/>
              </a:rPr>
              <a:t>感知特性是物联网系统有别于传感网络或是基于传感网络的集中监控系统的具体表现。跟踪感知体现了物联网全面感知的时间维度，多层感知体现了物联网全面感知的空间维度和对象维度。</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
        <p:nvSpPr>
          <p:cNvPr id="9" name="云形标注 8"/>
          <p:cNvSpPr/>
          <p:nvPr/>
        </p:nvSpPr>
        <p:spPr>
          <a:xfrm>
            <a:off x="6444208" y="3356992"/>
            <a:ext cx="2088232" cy="1584176"/>
          </a:xfrm>
          <a:prstGeom prst="cloudCallout">
            <a:avLst>
              <a:gd name="adj1" fmla="val -97430"/>
              <a:gd name="adj2" fmla="val 4170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lumMod val="50000"/>
                  </a:schemeClr>
                </a:solidFill>
              </a:rPr>
              <a:t>泛在感知</a:t>
            </a:r>
            <a:endParaRPr lang="zh-CN" altLang="en-US" b="1" dirty="0">
              <a:solidFill>
                <a:schemeClr val="tx2">
                  <a:lumMod val="50000"/>
                </a:schemeClr>
              </a:solidFill>
            </a:endParaRPr>
          </a:p>
        </p:txBody>
      </p:sp>
      <p:pic>
        <p:nvPicPr>
          <p:cNvPr id="168961" name="Picture 1"/>
          <p:cNvPicPr>
            <a:picLocks noChangeAspect="1" noChangeArrowheads="1"/>
          </p:cNvPicPr>
          <p:nvPr/>
        </p:nvPicPr>
        <p:blipFill>
          <a:blip r:embed="rId2" cstate="print"/>
          <a:srcRect/>
          <a:stretch>
            <a:fillRect/>
          </a:stretch>
        </p:blipFill>
        <p:spPr bwMode="auto">
          <a:xfrm>
            <a:off x="0" y="3133725"/>
            <a:ext cx="5514975" cy="3724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15343"/>
            <a:ext cx="4982454" cy="461665"/>
          </a:xfrm>
          <a:prstGeom prst="rect">
            <a:avLst/>
          </a:prstGeom>
          <a:noFill/>
        </p:spPr>
        <p:txBody>
          <a:bodyPr wrap="none">
            <a:spAutoFit/>
          </a:bodyPr>
          <a:lstStyle/>
          <a:p>
            <a:pPr fontAlgn="auto">
              <a:spcBef>
                <a:spcPts val="0"/>
              </a:spcBef>
              <a:spcAft>
                <a:spcPts val="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1</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）全面感知：</a:t>
            </a:r>
            <a:r>
              <a:rPr lang="zh-CN" altLang="en-US" sz="2000" b="1" i="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跟踪感知与多层感知</a:t>
            </a:r>
            <a:endParaRPr lang="en-US" altLang="zh-CN" sz="2000" b="1" i="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399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185345" name="Picture 1"/>
          <p:cNvPicPr>
            <a:picLocks noChangeAspect="1" noChangeArrowheads="1"/>
          </p:cNvPicPr>
          <p:nvPr/>
        </p:nvPicPr>
        <p:blipFill>
          <a:blip r:embed="rId2" cstate="print"/>
          <a:srcRect/>
          <a:stretch>
            <a:fillRect/>
          </a:stretch>
        </p:blipFill>
        <p:spPr bwMode="auto">
          <a:xfrm>
            <a:off x="0" y="2384963"/>
            <a:ext cx="4714908" cy="3544367"/>
          </a:xfrm>
          <a:prstGeom prst="rect">
            <a:avLst/>
          </a:prstGeom>
          <a:noFill/>
          <a:ln w="9525">
            <a:noFill/>
            <a:miter lim="800000"/>
            <a:headEnd/>
            <a:tailEnd/>
          </a:ln>
        </p:spPr>
      </p:pic>
      <p:pic>
        <p:nvPicPr>
          <p:cNvPr id="185346" name="Picture 2"/>
          <p:cNvPicPr>
            <a:picLocks noChangeAspect="1" noChangeArrowheads="1"/>
          </p:cNvPicPr>
          <p:nvPr/>
        </p:nvPicPr>
        <p:blipFill>
          <a:blip r:embed="rId3" cstate="print"/>
          <a:srcRect/>
          <a:stretch>
            <a:fillRect/>
          </a:stretch>
        </p:blipFill>
        <p:spPr bwMode="auto">
          <a:xfrm>
            <a:off x="4849618" y="2071678"/>
            <a:ext cx="4294414" cy="3929090"/>
          </a:xfrm>
          <a:prstGeom prst="rect">
            <a:avLst/>
          </a:prstGeom>
          <a:noFill/>
          <a:ln w="9525">
            <a:noFill/>
            <a:miter lim="800000"/>
            <a:headEnd/>
            <a:tailEnd/>
          </a:ln>
        </p:spPr>
      </p:pic>
      <p:sp>
        <p:nvSpPr>
          <p:cNvPr id="10" name="右箭头 9"/>
          <p:cNvSpPr/>
          <p:nvPr/>
        </p:nvSpPr>
        <p:spPr>
          <a:xfrm>
            <a:off x="4643438" y="3714752"/>
            <a:ext cx="571504" cy="500066"/>
          </a:xfrm>
          <a:prstGeom prst="rightArrow">
            <a:avLst/>
          </a:prstGeom>
          <a:solidFill>
            <a:schemeClr val="bg1">
              <a:lumMod val="40000"/>
              <a:lumOff val="60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5720" y="1285860"/>
            <a:ext cx="8501090" cy="307777"/>
          </a:xfrm>
          <a:prstGeom prst="rect">
            <a:avLst/>
          </a:prstGeom>
        </p:spPr>
        <p:txBody>
          <a:bodyPr wrap="square">
            <a:spAutoFit/>
          </a:bodyPr>
          <a:lstStyle/>
          <a:p>
            <a:pPr fontAlgn="auto">
              <a:spcBef>
                <a:spcPts val="0"/>
              </a:spcBef>
              <a:spcAft>
                <a:spcPts val="0"/>
              </a:spcAft>
              <a:defRPr/>
            </a:pPr>
            <a:r>
              <a:rPr lang="zh-CN" altLang="en-US" sz="1400" b="1" dirty="0" smtClean="0">
                <a:ln w="0"/>
                <a:solidFill>
                  <a:schemeClr val="tx2">
                    <a:lumMod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物联网是网络的网络：它除了通信网络之外，其还兼有更为复杂的应用网络（虚拟网络层）。</a:t>
            </a:r>
            <a:endParaRPr lang="zh-CN" altLang="en-US" sz="1400" b="1" dirty="0">
              <a:ln w="0"/>
              <a:solidFill>
                <a:schemeClr val="tx2">
                  <a:lumMod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2643174" y="6072206"/>
            <a:ext cx="4214842" cy="307777"/>
          </a:xfrm>
          <a:prstGeom prst="rect">
            <a:avLst/>
          </a:prstGeom>
        </p:spPr>
        <p:txBody>
          <a:bodyPr wrap="square">
            <a:spAutoFit/>
          </a:bodyPr>
          <a:lstStyle/>
          <a:p>
            <a:pPr fontAlgn="auto">
              <a:spcBef>
                <a:spcPts val="0"/>
              </a:spcBef>
              <a:spcAft>
                <a:spcPts val="0"/>
              </a:spcAft>
              <a:defRPr/>
            </a:pP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物联网的虚拟网络架构（</a:t>
            </a:r>
            <a:r>
              <a:rPr lang="en-US" altLang="zh-CN" sz="1400" dirty="0" err="1"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Sarfraz</a:t>
            </a:r>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en-US" altLang="zh-CN" sz="1400" dirty="0" err="1"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Alam</a:t>
            </a:r>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2011</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endParaRPr lang="zh-CN" altLang="en-US" sz="1400" dirty="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FE1721E2-3674-4C7C-BC95-BA2D29B39909}" type="slidenum">
              <a:rPr lang="en-US" altLang="zh-CN" sz="1200">
                <a:solidFill>
                  <a:srgbClr val="002060"/>
                </a:solidFill>
              </a:rPr>
              <a:pPr/>
              <a:t>73</a:t>
            </a:fld>
            <a:endParaRPr lang="en-US" altLang="zh-CN" sz="1200">
              <a:solidFill>
                <a:srgbClr val="002060"/>
              </a:solidFill>
            </a:endParaRPr>
          </a:p>
        </p:txBody>
      </p:sp>
      <p:sp>
        <p:nvSpPr>
          <p:cNvPr id="10" name="矩形 9"/>
          <p:cNvSpPr/>
          <p:nvPr/>
        </p:nvSpPr>
        <p:spPr>
          <a:xfrm>
            <a:off x="360041" y="620688"/>
            <a:ext cx="8316415" cy="2369880"/>
          </a:xfrm>
          <a:prstGeom prst="rect">
            <a:avLst/>
          </a:prstGeom>
        </p:spPr>
        <p:txBody>
          <a:bodyPr wrap="square">
            <a:spAutoFit/>
          </a:bodyPr>
          <a:lstStyle/>
          <a:p>
            <a:pPr>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2</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 </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物</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物互联</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a:defRPr/>
            </a:pP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a:defRPr/>
            </a:pPr>
            <a:r>
              <a:rPr lang="zh-CN" altLang="en-US" b="1" dirty="0" smtClean="0">
                <a:solidFill>
                  <a:srgbClr val="FF0000"/>
                </a:solidFill>
                <a:latin typeface="微软雅黑" panose="020B0503020204020204" pitchFamily="34" charset="-122"/>
                <a:ea typeface="微软雅黑" panose="020B0503020204020204" pitchFamily="34" charset="-122"/>
              </a:rPr>
              <a:t>物</a:t>
            </a:r>
            <a:r>
              <a:rPr lang="zh-CN" altLang="en-US" b="1" dirty="0">
                <a:solidFill>
                  <a:srgbClr val="FF0000"/>
                </a:solidFill>
                <a:latin typeface="微软雅黑" panose="020B0503020204020204" pitchFamily="34" charset="-122"/>
                <a:ea typeface="微软雅黑" panose="020B0503020204020204" pitchFamily="34" charset="-122"/>
              </a:rPr>
              <a:t>与物</a:t>
            </a:r>
            <a:r>
              <a:rPr lang="en-US" altLang="zh-CN" b="1" dirty="0">
                <a:solidFill>
                  <a:srgbClr val="FF0000"/>
                </a:solidFill>
                <a:latin typeface="微软雅黑" panose="020B0503020204020204" pitchFamily="34" charset="-122"/>
                <a:ea typeface="微软雅黑" panose="020B0503020204020204" pitchFamily="34" charset="-122"/>
              </a:rPr>
              <a:t>(M2M)—</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监测对象之间可进行横向互联和互动。主要实现“物与物”在没有人工介入情况下的信息交互</a:t>
            </a:r>
            <a:r>
              <a:rPr lang="en-US" altLang="zh-CN" sz="1600" b="1" dirty="0">
                <a:solidFill>
                  <a:schemeClr val="accent4">
                    <a:lumMod val="75000"/>
                  </a:schemeClr>
                </a:solidFill>
                <a:latin typeface="微软雅黑" panose="020B0503020204020204" pitchFamily="34" charset="-122"/>
                <a:ea typeface="微软雅黑" panose="020B0503020204020204" pitchFamily="34" charset="-122"/>
              </a:rPr>
              <a:t>, </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譬如物体能够监控其它物体，当发生应急情况，物体能够主动采取相应措施。（信息交互与反馈）</a:t>
            </a:r>
            <a:endParaRPr lang="en-US" altLang="zh-CN" sz="1600" b="1" dirty="0">
              <a:solidFill>
                <a:schemeClr val="accent4">
                  <a:lumMod val="75000"/>
                </a:schemeClr>
              </a:solidFill>
              <a:latin typeface="微软雅黑" panose="020B0503020204020204" pitchFamily="34" charset="-122"/>
              <a:ea typeface="微软雅黑" panose="020B0503020204020204" pitchFamily="34" charset="-122"/>
            </a:endParaRPr>
          </a:p>
          <a:p>
            <a:pPr>
              <a:defRPr/>
            </a:pPr>
            <a:endParaRPr lang="en-US" altLang="zh-CN" sz="1600" b="1" dirty="0">
              <a:solidFill>
                <a:schemeClr val="accent4">
                  <a:lumMod val="75000"/>
                </a:schemeClr>
              </a:solidFill>
              <a:latin typeface="微软雅黑" panose="020B0503020204020204" pitchFamily="34" charset="-122"/>
              <a:ea typeface="微软雅黑" panose="020B0503020204020204" pitchFamily="34" charset="-122"/>
            </a:endParaRPr>
          </a:p>
          <a:p>
            <a:pPr>
              <a:defRPr/>
            </a:pPr>
            <a:r>
              <a:rPr lang="zh-CN" altLang="en-US" b="1" dirty="0">
                <a:solidFill>
                  <a:srgbClr val="FF0000"/>
                </a:solidFill>
                <a:latin typeface="微软雅黑" panose="020B0503020204020204" pitchFamily="34" charset="-122"/>
                <a:ea typeface="微软雅黑" panose="020B0503020204020204" pitchFamily="34" charset="-122"/>
              </a:rPr>
              <a:t>物与人</a:t>
            </a:r>
            <a:r>
              <a:rPr lang="en-US" altLang="zh-CN" b="1" dirty="0">
                <a:solidFill>
                  <a:srgbClr val="FF0000"/>
                </a:solidFill>
                <a:latin typeface="微软雅黑" panose="020B0503020204020204" pitchFamily="34" charset="-122"/>
                <a:ea typeface="微软雅黑" panose="020B0503020204020204" pitchFamily="34" charset="-122"/>
              </a:rPr>
              <a:t>(M2H)—</a:t>
            </a:r>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基于情景感知与事件驱动的人机交互系统能方便、有效的实现监测信息的主动的推送；基于智能计算的信息处理系统能实现海量监测信息的挖掘与自动展示、推送。</a:t>
            </a:r>
            <a:endParaRPr lang="en-US" altLang="zh-CN" sz="1600" b="1"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399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1" name="矩形 10"/>
          <p:cNvSpPr/>
          <p:nvPr/>
        </p:nvSpPr>
        <p:spPr>
          <a:xfrm>
            <a:off x="360040" y="3140968"/>
            <a:ext cx="8316415" cy="584775"/>
          </a:xfrm>
          <a:prstGeom prst="rect">
            <a:avLst/>
          </a:prstGeom>
        </p:spPr>
        <p:txBody>
          <a:bodyPr wrap="square">
            <a:spAutoFit/>
          </a:bodyPr>
          <a:lstStyle/>
          <a:p>
            <a:r>
              <a:rPr lang="zh-CN" altLang="zh-CN" sz="1600" b="1" dirty="0">
                <a:solidFill>
                  <a:srgbClr val="002060"/>
                </a:solidFill>
                <a:latin typeface="微软雅黑" panose="020B0503020204020204" pitchFamily="34" charset="-122"/>
                <a:ea typeface="微软雅黑" panose="020B0503020204020204" pitchFamily="34" charset="-122"/>
              </a:rPr>
              <a:t>传统的集中监控系统，强调的是传感器信息的汇集和处理，即“人与物”的</a:t>
            </a:r>
            <a:r>
              <a:rPr lang="zh-CN" altLang="en-US" sz="1600" b="1" dirty="0">
                <a:solidFill>
                  <a:srgbClr val="002060"/>
                </a:solidFill>
                <a:latin typeface="微软雅黑" panose="020B0503020204020204" pitchFamily="34" charset="-122"/>
                <a:ea typeface="微软雅黑" panose="020B0503020204020204" pitchFamily="34" charset="-122"/>
              </a:rPr>
              <a:t>简单</a:t>
            </a:r>
            <a:r>
              <a:rPr lang="zh-CN" altLang="zh-CN" sz="1600" b="1" dirty="0">
                <a:solidFill>
                  <a:srgbClr val="002060"/>
                </a:solidFill>
                <a:latin typeface="微软雅黑" panose="020B0503020204020204" pitchFamily="34" charset="-122"/>
                <a:ea typeface="微软雅黑" panose="020B0503020204020204" pitchFamily="34" charset="-122"/>
              </a:rPr>
              <a:t>互联关系，而不是</a:t>
            </a:r>
            <a:r>
              <a:rPr lang="zh-CN" altLang="en-US" sz="1600" b="1" dirty="0">
                <a:solidFill>
                  <a:srgbClr val="002060"/>
                </a:solidFill>
                <a:latin typeface="微软雅黑" panose="020B0503020204020204" pitchFamily="34" charset="-122"/>
                <a:ea typeface="微软雅黑" panose="020B0503020204020204" pitchFamily="34" charset="-122"/>
              </a:rPr>
              <a:t>兼具</a:t>
            </a:r>
            <a:r>
              <a:rPr lang="zh-CN" altLang="zh-CN" sz="1600" b="1" dirty="0">
                <a:solidFill>
                  <a:srgbClr val="002060"/>
                </a:solidFill>
                <a:latin typeface="微软雅黑" panose="020B0503020204020204" pitchFamily="34" charset="-122"/>
                <a:ea typeface="微软雅黑" panose="020B0503020204020204" pitchFamily="34" charset="-122"/>
              </a:rPr>
              <a:t>分布式</a:t>
            </a:r>
            <a:r>
              <a:rPr lang="zh-CN" altLang="en-US" sz="1600" b="1" dirty="0">
                <a:solidFill>
                  <a:srgbClr val="002060"/>
                </a:solidFill>
                <a:latin typeface="微软雅黑" panose="020B0503020204020204" pitchFamily="34" charset="-122"/>
                <a:ea typeface="微软雅黑" panose="020B0503020204020204" pitchFamily="34" charset="-122"/>
              </a:rPr>
              <a:t>和集中式</a:t>
            </a:r>
            <a:r>
              <a:rPr lang="zh-CN" altLang="zh-CN" sz="1600" b="1" dirty="0">
                <a:solidFill>
                  <a:srgbClr val="002060"/>
                </a:solidFill>
                <a:latin typeface="微软雅黑" panose="020B0503020204020204" pitchFamily="34" charset="-122"/>
                <a:ea typeface="微软雅黑" panose="020B0503020204020204" pitchFamily="34" charset="-122"/>
              </a:rPr>
              <a:t>的“物物互联”的关系，更不是涉及范围更广的泛在网络关系。</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pic>
        <p:nvPicPr>
          <p:cNvPr id="6" name="图片 5" descr="wlwjs.bmp"/>
          <p:cNvPicPr>
            <a:picLocks noChangeAspect="1"/>
          </p:cNvPicPr>
          <p:nvPr/>
        </p:nvPicPr>
        <p:blipFill>
          <a:blip r:embed="rId2" cstate="print"/>
          <a:stretch>
            <a:fillRect/>
          </a:stretch>
        </p:blipFill>
        <p:spPr>
          <a:xfrm>
            <a:off x="827584" y="4360150"/>
            <a:ext cx="3347864" cy="2497850"/>
          </a:xfrm>
          <a:prstGeom prst="rect">
            <a:avLst/>
          </a:prstGeom>
        </p:spPr>
      </p:pic>
      <p:pic>
        <p:nvPicPr>
          <p:cNvPr id="8" name="图片 7" descr="1322584489uey6q9rf.jpg"/>
          <p:cNvPicPr>
            <a:picLocks noChangeAspect="1"/>
          </p:cNvPicPr>
          <p:nvPr/>
        </p:nvPicPr>
        <p:blipFill>
          <a:blip r:embed="rId3" cstate="print"/>
          <a:stretch>
            <a:fillRect/>
          </a:stretch>
        </p:blipFill>
        <p:spPr>
          <a:xfrm>
            <a:off x="5436096" y="4427730"/>
            <a:ext cx="3240360" cy="2430270"/>
          </a:xfrm>
          <a:prstGeom prst="rect">
            <a:avLst/>
          </a:prstGeom>
        </p:spPr>
      </p:pic>
      <p:sp>
        <p:nvSpPr>
          <p:cNvPr id="9" name="TextBox 8"/>
          <p:cNvSpPr txBox="1"/>
          <p:nvPr/>
        </p:nvSpPr>
        <p:spPr>
          <a:xfrm>
            <a:off x="6588224" y="6021288"/>
            <a:ext cx="723275" cy="307777"/>
          </a:xfrm>
          <a:prstGeom prst="rect">
            <a:avLst/>
          </a:prstGeom>
          <a:solidFill>
            <a:schemeClr val="tx1"/>
          </a:solidFill>
        </p:spPr>
        <p:txBody>
          <a:bodyPr wrap="none" rtlCol="0">
            <a:spAutoFit/>
          </a:bodyPr>
          <a:lstStyle/>
          <a:p>
            <a:r>
              <a:rPr lang="zh-CN" altLang="en-US" sz="1400" b="1" dirty="0" smtClean="0">
                <a:solidFill>
                  <a:schemeClr val="bg2"/>
                </a:solidFill>
              </a:rPr>
              <a:t>物联网</a:t>
            </a:r>
            <a:endParaRPr lang="zh-CN" altLang="en-US" sz="1400" b="1" dirty="0">
              <a:solidFill>
                <a:schemeClr val="bg2"/>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FE1721E2-3674-4C7C-BC95-BA2D29B39909}" type="slidenum">
              <a:rPr lang="en-US" altLang="zh-CN" sz="1200">
                <a:solidFill>
                  <a:srgbClr val="002060"/>
                </a:solidFill>
              </a:rPr>
              <a:pPr/>
              <a:t>74</a:t>
            </a:fld>
            <a:endParaRPr lang="en-US" altLang="zh-CN" sz="1200">
              <a:solidFill>
                <a:srgbClr val="002060"/>
              </a:solidFill>
            </a:endParaRPr>
          </a:p>
        </p:txBody>
      </p:sp>
      <p:sp>
        <p:nvSpPr>
          <p:cNvPr id="10" name="矩形 9"/>
          <p:cNvSpPr/>
          <p:nvPr/>
        </p:nvSpPr>
        <p:spPr>
          <a:xfrm>
            <a:off x="360041" y="620688"/>
            <a:ext cx="8316415" cy="830997"/>
          </a:xfrm>
          <a:prstGeom prst="rect">
            <a:avLst/>
          </a:prstGeom>
        </p:spPr>
        <p:txBody>
          <a:bodyPr wrap="square">
            <a:spAutoFit/>
          </a:bodyPr>
          <a:lstStyle/>
          <a:p>
            <a:pPr>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2</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 </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物</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物互联</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a:defRPr/>
            </a:pP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399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294914" name="Picture 2"/>
          <p:cNvPicPr>
            <a:picLocks noChangeAspect="1" noChangeArrowheads="1"/>
          </p:cNvPicPr>
          <p:nvPr/>
        </p:nvPicPr>
        <p:blipFill>
          <a:blip r:embed="rId3" cstate="print"/>
          <a:srcRect/>
          <a:stretch>
            <a:fillRect/>
          </a:stretch>
        </p:blipFill>
        <p:spPr bwMode="auto">
          <a:xfrm>
            <a:off x="214282" y="1643051"/>
            <a:ext cx="4241161" cy="3286148"/>
          </a:xfrm>
          <a:prstGeom prst="rect">
            <a:avLst/>
          </a:prstGeom>
          <a:noFill/>
          <a:ln w="9525">
            <a:noFill/>
            <a:miter lim="800000"/>
            <a:headEnd/>
            <a:tailEnd/>
          </a:ln>
          <a:effectLst/>
        </p:spPr>
      </p:pic>
      <p:sp>
        <p:nvSpPr>
          <p:cNvPr id="2949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4915" name="Object 3"/>
          <p:cNvGraphicFramePr>
            <a:graphicFrameLocks noChangeAspect="1"/>
          </p:cNvGraphicFramePr>
          <p:nvPr/>
        </p:nvGraphicFramePr>
        <p:xfrm>
          <a:off x="5072066" y="1428736"/>
          <a:ext cx="3857652" cy="3706864"/>
        </p:xfrm>
        <a:graphic>
          <a:graphicData uri="http://schemas.openxmlformats.org/presentationml/2006/ole">
            <p:oleObj spid="_x0000_s155650" name="Visio" r:id="rId4" imgW="5666821" imgH="5447081" progId="Visio.Drawing.11">
              <p:embed/>
            </p:oleObj>
          </a:graphicData>
        </a:graphic>
      </p:graphicFrame>
      <p:sp>
        <p:nvSpPr>
          <p:cNvPr id="12" name="矩形 11"/>
          <p:cNvSpPr/>
          <p:nvPr/>
        </p:nvSpPr>
        <p:spPr>
          <a:xfrm>
            <a:off x="0" y="5214950"/>
            <a:ext cx="5000628" cy="523220"/>
          </a:xfrm>
          <a:prstGeom prst="rect">
            <a:avLst/>
          </a:prstGeom>
        </p:spPr>
        <p:txBody>
          <a:bodyPr wrap="square">
            <a:spAutoFit/>
          </a:bodyPr>
          <a:lstStyle/>
          <a:p>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RFID</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、传感器技术、智能嵌入式技术及纳米技术的广泛应用</a:t>
            </a:r>
            <a:endPar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（物联网设备：小型化、低耗能、智能化、易于接入）</a:t>
            </a:r>
          </a:p>
        </p:txBody>
      </p:sp>
      <p:sp>
        <p:nvSpPr>
          <p:cNvPr id="13" name="矩形 12"/>
          <p:cNvSpPr/>
          <p:nvPr/>
        </p:nvSpPr>
        <p:spPr>
          <a:xfrm>
            <a:off x="5000660" y="5214950"/>
            <a:ext cx="4286248" cy="307777"/>
          </a:xfrm>
          <a:prstGeom prst="rect">
            <a:avLst/>
          </a:prstGeom>
        </p:spPr>
        <p:txBody>
          <a:bodyPr wrap="square">
            <a:spAutoFit/>
          </a:bodyPr>
          <a:lstStyle/>
          <a:p>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基于情景感知的人机交互模型</a:t>
            </a:r>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普适计算、移动计算</a:t>
            </a:r>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endPar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75</a:t>
            </a:fld>
            <a:endParaRPr lang="en-US" altLang="zh-CN" sz="1200">
              <a:solidFill>
                <a:srgbClr val="002060"/>
              </a:solidFill>
            </a:endParaRPr>
          </a:p>
        </p:txBody>
      </p:sp>
      <p:sp>
        <p:nvSpPr>
          <p:cNvPr id="14" name="矩形 13"/>
          <p:cNvSpPr/>
          <p:nvPr/>
        </p:nvSpPr>
        <p:spPr>
          <a:xfrm>
            <a:off x="315913" y="1700808"/>
            <a:ext cx="4572000" cy="3816429"/>
          </a:xfrm>
          <a:prstGeom prst="rect">
            <a:avLst/>
          </a:prstGeom>
        </p:spPr>
        <p:txBody>
          <a:bodyPr wrap="square">
            <a:spAutoFit/>
          </a:bodyPr>
          <a:lstStyle/>
          <a:p>
            <a:pPr marL="285750" indent="-285750">
              <a:buFont typeface="Wingdings" panose="05000000000000000000" pitchFamily="2" charset="2"/>
              <a:buChar char="u"/>
              <a:defRPr/>
            </a:pP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sz="1600" dirty="0">
                <a:solidFill>
                  <a:srgbClr val="002060"/>
                </a:solidFill>
                <a:latin typeface="微软雅黑" panose="020B0503020204020204" pitchFamily="34" charset="-122"/>
                <a:ea typeface="微软雅黑" panose="020B0503020204020204" pitchFamily="34" charset="-122"/>
              </a:rPr>
              <a:t>物联网是一个超越了原有通信范畴的泛在网络，而由“规模庞大”和“泛在”带来的多源异构数据的通讯传输可靠性、实时性及安全性问题是物联网系统必须面对的。</a:t>
            </a: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sz="1600" dirty="0">
                <a:solidFill>
                  <a:srgbClr val="002060"/>
                </a:solidFill>
                <a:latin typeface="微软雅黑" panose="020B0503020204020204" pitchFamily="34" charset="-122"/>
                <a:ea typeface="微软雅黑" panose="020B0503020204020204" pitchFamily="34" charset="-122"/>
              </a:rPr>
              <a:t>物联网应具备实现无线传感器网络、移动通信网、互联网、专网等异构网络的稳定、快捷、低成本的无缝连接，并具有自组织、多层次的组网结构；</a:t>
            </a: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sz="1600" dirty="0">
                <a:solidFill>
                  <a:srgbClr val="002060"/>
                </a:solidFill>
                <a:latin typeface="微软雅黑" panose="020B0503020204020204" pitchFamily="34" charset="-122"/>
                <a:ea typeface="微软雅黑" panose="020B0503020204020204" pitchFamily="34" charset="-122"/>
              </a:rPr>
              <a:t>物联网应保障信息采集、传输、处理、应用各环节的安全防御，具有隐私保护、节点认证、访问控制、密钥管理、安全路由、入侵检测与容侵容错等安全措施及功能</a:t>
            </a:r>
            <a:r>
              <a:rPr lang="zh-CN" altLang="en-US" sz="1600"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endParaRPr lang="en-US" altLang="zh-CN" sz="1600"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6" name="图片 5" descr="0dd7912397dda1448c1b1fedb2b7d0a20df431adcbefa662.jpg"/>
          <p:cNvPicPr>
            <a:picLocks noChangeAspect="1"/>
          </p:cNvPicPr>
          <p:nvPr/>
        </p:nvPicPr>
        <p:blipFill>
          <a:blip r:embed="rId2" cstate="print"/>
          <a:stretch>
            <a:fillRect/>
          </a:stretch>
        </p:blipFill>
        <p:spPr>
          <a:xfrm>
            <a:off x="5429256" y="1785926"/>
            <a:ext cx="3120347" cy="3744416"/>
          </a:xfrm>
          <a:prstGeom prst="rect">
            <a:avLst/>
          </a:prstGeom>
        </p:spPr>
      </p:pic>
      <p:sp>
        <p:nvSpPr>
          <p:cNvPr id="2" name="矩形 1"/>
          <p:cNvSpPr/>
          <p:nvPr/>
        </p:nvSpPr>
        <p:spPr>
          <a:xfrm>
            <a:off x="251520" y="620688"/>
            <a:ext cx="2505814" cy="461665"/>
          </a:xfrm>
          <a:prstGeom prst="rect">
            <a:avLst/>
          </a:prstGeom>
        </p:spPr>
        <p:txBody>
          <a:bodyPr wrap="none">
            <a:spAutoFit/>
          </a:bodyPr>
          <a:lstStyle/>
          <a:p>
            <a:pPr>
              <a:defRPr/>
            </a:pP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3</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）可靠传递：</a:t>
            </a:r>
            <a:endPar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76</a:t>
            </a:fld>
            <a:endParaRPr lang="en-US" altLang="zh-CN" sz="1200">
              <a:solidFill>
                <a:srgbClr val="002060"/>
              </a:solidFill>
            </a:endParaRPr>
          </a:p>
        </p:txBody>
      </p:sp>
      <p:sp>
        <p:nvSpPr>
          <p:cNvPr id="14" name="矩形 13"/>
          <p:cNvSpPr/>
          <p:nvPr/>
        </p:nvSpPr>
        <p:spPr>
          <a:xfrm>
            <a:off x="642910" y="1142984"/>
            <a:ext cx="6643734" cy="584775"/>
          </a:xfrm>
          <a:prstGeom prst="rect">
            <a:avLst/>
          </a:prstGeom>
        </p:spPr>
        <p:txBody>
          <a:bodyPr wrap="square">
            <a:spAutoFit/>
          </a:bodyPr>
          <a:lstStyle/>
          <a:p>
            <a:pPr marL="285750" indent="-285750">
              <a:buFont typeface="Wingdings" panose="05000000000000000000" pitchFamily="2" charset="2"/>
              <a:buChar char="u"/>
              <a:defRPr/>
            </a:pP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sz="1600" dirty="0" smtClean="0">
                <a:solidFill>
                  <a:srgbClr val="002060"/>
                </a:solidFill>
                <a:latin typeface="微软雅黑" panose="020B0503020204020204" pitchFamily="34" charset="-122"/>
                <a:ea typeface="微软雅黑" panose="020B0503020204020204" pitchFamily="34" charset="-122"/>
              </a:rPr>
              <a:t>基本功能：网络连接、网络管理与优化、易于扩展</a:t>
            </a:r>
            <a:endParaRPr lang="en-US" altLang="zh-CN" sz="1600" dirty="0" smtClean="0">
              <a:solidFill>
                <a:srgbClr val="002060"/>
              </a:solidFill>
              <a:latin typeface="微软雅黑" panose="020B0503020204020204" pitchFamily="34" charset="-122"/>
              <a:ea typeface="微软雅黑" panose="020B0503020204020204" pitchFamily="34" charset="-122"/>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 name="矩形 1"/>
          <p:cNvSpPr/>
          <p:nvPr/>
        </p:nvSpPr>
        <p:spPr>
          <a:xfrm>
            <a:off x="251520" y="620688"/>
            <a:ext cx="2505814" cy="461665"/>
          </a:xfrm>
          <a:prstGeom prst="rect">
            <a:avLst/>
          </a:prstGeom>
        </p:spPr>
        <p:txBody>
          <a:bodyPr wrap="none">
            <a:spAutoFit/>
          </a:bodyPr>
          <a:lstStyle/>
          <a:p>
            <a:pPr>
              <a:defRPr/>
            </a:pP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3</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）可靠传递：</a:t>
            </a:r>
            <a:endPar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pic>
        <p:nvPicPr>
          <p:cNvPr id="297987" name="Picture 3"/>
          <p:cNvPicPr>
            <a:picLocks noChangeAspect="1" noChangeArrowheads="1"/>
          </p:cNvPicPr>
          <p:nvPr/>
        </p:nvPicPr>
        <p:blipFill>
          <a:blip r:embed="rId2" cstate="print"/>
          <a:srcRect/>
          <a:stretch>
            <a:fillRect/>
          </a:stretch>
        </p:blipFill>
        <p:spPr bwMode="auto">
          <a:xfrm>
            <a:off x="0" y="1928802"/>
            <a:ext cx="9082280" cy="3500462"/>
          </a:xfrm>
          <a:prstGeom prst="rect">
            <a:avLst/>
          </a:prstGeom>
          <a:noFill/>
          <a:ln w="9525">
            <a:noFill/>
            <a:miter lim="800000"/>
            <a:headEnd/>
            <a:tailEnd/>
          </a:ln>
        </p:spPr>
      </p:pic>
      <p:sp>
        <p:nvSpPr>
          <p:cNvPr id="12" name="椭圆 11"/>
          <p:cNvSpPr/>
          <p:nvPr/>
        </p:nvSpPr>
        <p:spPr>
          <a:xfrm>
            <a:off x="7143768" y="4714884"/>
            <a:ext cx="1357322" cy="642942"/>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857620" y="2357430"/>
            <a:ext cx="1357322" cy="642942"/>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00166" y="3714752"/>
            <a:ext cx="428628" cy="928694"/>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14612" y="5572140"/>
            <a:ext cx="4756430" cy="307777"/>
          </a:xfrm>
          <a:prstGeom prst="rect">
            <a:avLst/>
          </a:prstGeom>
        </p:spPr>
        <p:txBody>
          <a:bodyPr wrap="none">
            <a:spAutoFit/>
          </a:bodyPr>
          <a:lstStyle/>
          <a:p>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物联网的扩展特性：易于扩展，即插即用（方远，</a:t>
            </a:r>
            <a:r>
              <a:rPr lang="en-US" altLang="zh-CN"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2013</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77</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51519" y="1177298"/>
            <a:ext cx="8460432" cy="1077218"/>
          </a:xfrm>
          <a:prstGeom prst="rect">
            <a:avLst/>
          </a:prstGeom>
        </p:spPr>
        <p:txBody>
          <a:bodyPr wrap="square">
            <a:spAutoFit/>
          </a:bodyPr>
          <a:lstStyle/>
          <a:p>
            <a:pPr>
              <a:defRPr/>
            </a:pPr>
            <a:r>
              <a:rPr lang="zh-CN" altLang="en-US" sz="3200" dirty="0" smtClean="0">
                <a:solidFill>
                  <a:srgbClr val="002060"/>
                </a:solidFill>
                <a:latin typeface="微软雅黑" panose="020B0503020204020204" pitchFamily="34" charset="-122"/>
                <a:ea typeface="微软雅黑" panose="020B0503020204020204" pitchFamily="34" charset="-122"/>
              </a:rPr>
              <a:t>①</a:t>
            </a:r>
            <a:r>
              <a:rPr lang="zh-CN" altLang="en-US" sz="1600" dirty="0">
                <a:solidFill>
                  <a:srgbClr val="002060"/>
                </a:solidFill>
                <a:latin typeface="微软雅黑" panose="020B0503020204020204" pitchFamily="34" charset="-122"/>
                <a:ea typeface="微软雅黑" panose="020B0503020204020204" pitchFamily="34" charset="-122"/>
              </a:rPr>
              <a:t>物联网</a:t>
            </a:r>
            <a:r>
              <a:rPr lang="zh-CN" altLang="en-US" sz="1600" dirty="0" smtClean="0">
                <a:solidFill>
                  <a:srgbClr val="002060"/>
                </a:solidFill>
                <a:latin typeface="微软雅黑" panose="020B0503020204020204" pitchFamily="34" charset="-122"/>
                <a:ea typeface="微软雅黑" panose="020B0503020204020204" pitchFamily="34" charset="-122"/>
              </a:rPr>
              <a:t>的终端节点、中间</a:t>
            </a:r>
            <a:r>
              <a:rPr lang="zh-CN" altLang="en-US" sz="1600" dirty="0">
                <a:solidFill>
                  <a:srgbClr val="002060"/>
                </a:solidFill>
                <a:latin typeface="微软雅黑" panose="020B0503020204020204" pitchFamily="34" charset="-122"/>
                <a:ea typeface="微软雅黑" panose="020B0503020204020204" pitchFamily="34" charset="-122"/>
              </a:rPr>
              <a:t>汇聚节点可对监测对象进行就地智能诊断和分布式管理，从而实现部分诊断策略的下放及数据的分布式处理，进而减轻了中心站点的数据传输及处理负荷，并有效的避免了无用信息的上传；（生数据与熟数据）</a:t>
            </a:r>
            <a:endParaRPr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8" name="矩形 7"/>
          <p:cNvSpPr/>
          <p:nvPr/>
        </p:nvSpPr>
        <p:spPr>
          <a:xfrm>
            <a:off x="251519" y="2204864"/>
            <a:ext cx="8424936" cy="1323439"/>
          </a:xfrm>
          <a:prstGeom prst="rect">
            <a:avLst/>
          </a:prstGeom>
        </p:spPr>
        <p:txBody>
          <a:bodyPr wrap="square">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②</a:t>
            </a:r>
            <a:r>
              <a:rPr lang="zh-CN" altLang="en-US" sz="1600" dirty="0">
                <a:solidFill>
                  <a:srgbClr val="002060"/>
                </a:solidFill>
                <a:latin typeface="微软雅黑" panose="020B0503020204020204" pitchFamily="34" charset="-122"/>
                <a:ea typeface="微软雅黑" panose="020B0503020204020204" pitchFamily="34" charset="-122"/>
              </a:rPr>
              <a:t>物联网的业务支撑体系需要结合</a:t>
            </a:r>
            <a:r>
              <a:rPr lang="en-US" altLang="zh-CN" sz="1600" dirty="0">
                <a:solidFill>
                  <a:srgbClr val="002060"/>
                </a:solidFill>
                <a:latin typeface="微软雅黑" panose="020B0503020204020204" pitchFamily="34" charset="-122"/>
                <a:ea typeface="微软雅黑" panose="020B0503020204020204" pitchFamily="34" charset="-122"/>
              </a:rPr>
              <a:t>P2P</a:t>
            </a:r>
            <a:r>
              <a:rPr lang="zh-CN" altLang="en-US" sz="1600" dirty="0">
                <a:solidFill>
                  <a:srgbClr val="002060"/>
                </a:solidFill>
                <a:latin typeface="微软雅黑" panose="020B0503020204020204" pitchFamily="34" charset="-122"/>
                <a:ea typeface="微软雅黑" panose="020B0503020204020204" pitchFamily="34" charset="-122"/>
              </a:rPr>
              <a:t>、云计算等分布式计算技术对数据进行智能分析和处理。云计算是一种以网络为中心的分布式计算服务。即通过网络，按照用户需求、易扩展的方式获得计算服务功能。因此可以说“物联网”和“云计算”的关系是相辅相成的，正所谓“云里雾里”。</a:t>
            </a:r>
          </a:p>
        </p:txBody>
      </p:sp>
      <p:pic>
        <p:nvPicPr>
          <p:cNvPr id="164865" name="Picture 1"/>
          <p:cNvPicPr>
            <a:picLocks noChangeAspect="1" noChangeArrowheads="1"/>
          </p:cNvPicPr>
          <p:nvPr/>
        </p:nvPicPr>
        <p:blipFill>
          <a:blip r:embed="rId2" cstate="print"/>
          <a:srcRect/>
          <a:stretch>
            <a:fillRect/>
          </a:stretch>
        </p:blipFill>
        <p:spPr bwMode="auto">
          <a:xfrm>
            <a:off x="4932041" y="3645024"/>
            <a:ext cx="3672408" cy="2887619"/>
          </a:xfrm>
          <a:prstGeom prst="rect">
            <a:avLst/>
          </a:prstGeom>
          <a:noFill/>
          <a:ln w="9525">
            <a:noFill/>
            <a:miter lim="800000"/>
            <a:headEnd/>
            <a:tailEnd/>
          </a:ln>
        </p:spPr>
      </p:pic>
      <p:pic>
        <p:nvPicPr>
          <p:cNvPr id="164867" name="Picture 3"/>
          <p:cNvPicPr>
            <a:picLocks noChangeAspect="1" noChangeArrowheads="1"/>
          </p:cNvPicPr>
          <p:nvPr/>
        </p:nvPicPr>
        <p:blipFill>
          <a:blip r:embed="rId3" cstate="print"/>
          <a:srcRect/>
          <a:stretch>
            <a:fillRect/>
          </a:stretch>
        </p:blipFill>
        <p:spPr bwMode="auto">
          <a:xfrm>
            <a:off x="179511" y="3645024"/>
            <a:ext cx="4430179" cy="3212976"/>
          </a:xfrm>
          <a:prstGeom prst="rect">
            <a:avLst/>
          </a:prstGeom>
          <a:noFill/>
          <a:ln w="9525">
            <a:noFill/>
            <a:miter lim="800000"/>
            <a:headEnd/>
            <a:tailEnd/>
          </a:ln>
        </p:spPr>
      </p:pic>
      <p:sp>
        <p:nvSpPr>
          <p:cNvPr id="2" name="矩形 1"/>
          <p:cNvSpPr/>
          <p:nvPr/>
        </p:nvSpPr>
        <p:spPr>
          <a:xfrm>
            <a:off x="179511" y="692696"/>
            <a:ext cx="3743332" cy="461665"/>
          </a:xfrm>
          <a:prstGeom prst="rect">
            <a:avLst/>
          </a:prstGeom>
        </p:spPr>
        <p:txBody>
          <a:bodyPr wrap="none">
            <a:spAutoFit/>
          </a:bodyPr>
          <a:lstStyle/>
          <a:p>
            <a:pPr>
              <a:defRPr/>
            </a:pP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）分布式与智能处理：</a:t>
            </a:r>
            <a:endPar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299010" name="Picture 2"/>
          <p:cNvPicPr>
            <a:picLocks noChangeAspect="1" noChangeArrowheads="1"/>
          </p:cNvPicPr>
          <p:nvPr/>
        </p:nvPicPr>
        <p:blipFill>
          <a:blip r:embed="rId2" cstate="print"/>
          <a:srcRect/>
          <a:stretch>
            <a:fillRect/>
          </a:stretch>
        </p:blipFill>
        <p:spPr bwMode="auto">
          <a:xfrm>
            <a:off x="1285852" y="642918"/>
            <a:ext cx="5385746" cy="5929354"/>
          </a:xfrm>
          <a:prstGeom prst="rect">
            <a:avLst/>
          </a:prstGeom>
          <a:noFill/>
          <a:ln w="9525">
            <a:noFill/>
            <a:miter lim="800000"/>
            <a:headEnd/>
            <a:tailEnd/>
          </a:ln>
        </p:spPr>
      </p:pic>
      <p:sp>
        <p:nvSpPr>
          <p:cNvPr id="10" name="矩形 9"/>
          <p:cNvSpPr/>
          <p:nvPr/>
        </p:nvSpPr>
        <p:spPr>
          <a:xfrm>
            <a:off x="2071670" y="6357958"/>
            <a:ext cx="4786346" cy="307777"/>
          </a:xfrm>
          <a:prstGeom prst="rect">
            <a:avLst/>
          </a:prstGeom>
        </p:spPr>
        <p:txBody>
          <a:bodyPr wrap="square">
            <a:spAutoFit/>
          </a:bodyPr>
          <a:lstStyle/>
          <a:p>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智能化的连接对象（</a:t>
            </a:r>
            <a:r>
              <a:rPr lang="en-US"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Tomas Sanchez Lopez</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en-US"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2012</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79</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51520" y="1170213"/>
            <a:ext cx="8460432" cy="1323439"/>
          </a:xfrm>
          <a:prstGeom prst="rect">
            <a:avLst/>
          </a:prstGeom>
        </p:spPr>
        <p:txBody>
          <a:bodyPr wrap="square">
            <a:spAutoFit/>
          </a:bodyPr>
          <a:lstStyle/>
          <a:p>
            <a:pPr>
              <a:defRPr/>
            </a:pPr>
            <a:r>
              <a:rPr lang="en-US" altLang="zh-CN" sz="3200" dirty="0" smtClean="0">
                <a:solidFill>
                  <a:srgbClr val="002060"/>
                </a:solidFill>
                <a:latin typeface="微软雅黑" panose="020B0503020204020204" pitchFamily="34" charset="-122"/>
                <a:ea typeface="微软雅黑" panose="020B0503020204020204" pitchFamily="34" charset="-122"/>
              </a:rPr>
              <a:t>③</a:t>
            </a:r>
            <a:r>
              <a:rPr lang="zh-CN" altLang="en-US" sz="1600" dirty="0">
                <a:solidFill>
                  <a:srgbClr val="002060"/>
                </a:solidFill>
                <a:latin typeface="微软雅黑" panose="020B0503020204020204" pitchFamily="34" charset="-122"/>
                <a:ea typeface="微软雅黑" panose="020B0503020204020204" pitchFamily="34" charset="-122"/>
              </a:rPr>
              <a:t>物联网系统是一个特殊的信息物理融合系统（</a:t>
            </a:r>
            <a:r>
              <a:rPr lang="en-US" altLang="zh-CN" sz="1600" dirty="0">
                <a:solidFill>
                  <a:srgbClr val="002060"/>
                </a:solidFill>
                <a:latin typeface="微软雅黑" panose="020B0503020204020204" pitchFamily="34" charset="-122"/>
                <a:ea typeface="微软雅黑" panose="020B0503020204020204" pitchFamily="34" charset="-122"/>
              </a:rPr>
              <a:t>Cyber Physical System, CPS</a:t>
            </a:r>
            <a:r>
              <a:rPr lang="zh-CN" altLang="en-US" sz="1600" dirty="0">
                <a:solidFill>
                  <a:srgbClr val="002060"/>
                </a:solidFill>
                <a:latin typeface="微软雅黑" panose="020B0503020204020204" pitchFamily="34" charset="-122"/>
                <a:ea typeface="微软雅黑" panose="020B0503020204020204" pitchFamily="34" charset="-122"/>
              </a:rPr>
              <a:t>），它具有利用各种智能计算技术，对海量的感知数据进行分析和处理，实现智能化的识别、诊断、决策和控制的能力。虽然着重点不是常规意义的控制技术，但其诊断与决策过程亦是一种典型的控制体系。</a:t>
            </a:r>
            <a:endParaRPr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226306" name="Picture 2"/>
          <p:cNvPicPr>
            <a:picLocks noChangeAspect="1" noChangeArrowheads="1"/>
          </p:cNvPicPr>
          <p:nvPr/>
        </p:nvPicPr>
        <p:blipFill>
          <a:blip r:embed="rId2" cstate="print"/>
          <a:srcRect/>
          <a:stretch>
            <a:fillRect/>
          </a:stretch>
        </p:blipFill>
        <p:spPr bwMode="auto">
          <a:xfrm>
            <a:off x="0" y="3068960"/>
            <a:ext cx="3456384" cy="2304256"/>
          </a:xfrm>
          <a:prstGeom prst="rect">
            <a:avLst/>
          </a:prstGeom>
          <a:noFill/>
          <a:ln w="9525">
            <a:noFill/>
            <a:miter lim="800000"/>
            <a:headEnd/>
            <a:tailEnd/>
          </a:ln>
        </p:spPr>
      </p:pic>
      <p:pic>
        <p:nvPicPr>
          <p:cNvPr id="226307" name="Picture 3"/>
          <p:cNvPicPr>
            <a:picLocks noChangeAspect="1" noChangeArrowheads="1"/>
          </p:cNvPicPr>
          <p:nvPr/>
        </p:nvPicPr>
        <p:blipFill>
          <a:blip r:embed="rId3" cstate="print"/>
          <a:srcRect/>
          <a:stretch>
            <a:fillRect/>
          </a:stretch>
        </p:blipFill>
        <p:spPr bwMode="auto">
          <a:xfrm>
            <a:off x="3995936" y="2636912"/>
            <a:ext cx="3535972" cy="3888432"/>
          </a:xfrm>
          <a:prstGeom prst="rect">
            <a:avLst/>
          </a:prstGeom>
          <a:noFill/>
          <a:ln w="9525">
            <a:noFill/>
            <a:miter lim="800000"/>
            <a:headEnd/>
            <a:tailEnd/>
          </a:ln>
        </p:spPr>
      </p:pic>
      <p:sp>
        <p:nvSpPr>
          <p:cNvPr id="9" name="矩形 8"/>
          <p:cNvSpPr/>
          <p:nvPr/>
        </p:nvSpPr>
        <p:spPr>
          <a:xfrm>
            <a:off x="4716016" y="2636912"/>
            <a:ext cx="2069976" cy="646331"/>
          </a:xfrm>
          <a:prstGeom prst="rect">
            <a:avLst/>
          </a:prstGeom>
        </p:spPr>
        <p:txBody>
          <a:bodyPr wrap="square">
            <a:spAutoFit/>
          </a:bodyPr>
          <a:lstStyle/>
          <a:p>
            <a:r>
              <a:rPr lang="en-US" altLang="zh-CN" dirty="0" smtClean="0">
                <a:solidFill>
                  <a:schemeClr val="accent6">
                    <a:lumMod val="50000"/>
                  </a:schemeClr>
                </a:solidFill>
              </a:rPr>
              <a:t>(Cyber-physical</a:t>
            </a:r>
          </a:p>
          <a:p>
            <a:r>
              <a:rPr lang="en-US" altLang="zh-CN" dirty="0" smtClean="0">
                <a:solidFill>
                  <a:schemeClr val="accent6">
                    <a:lumMod val="50000"/>
                  </a:schemeClr>
                </a:solidFill>
              </a:rPr>
              <a:t>internet, CPI)</a:t>
            </a:r>
            <a:endParaRPr lang="zh-CN" altLang="en-US" dirty="0">
              <a:solidFill>
                <a:schemeClr val="accent6">
                  <a:lumMod val="50000"/>
                </a:schemeClr>
              </a:solidFill>
            </a:endParaRPr>
          </a:p>
        </p:txBody>
      </p:sp>
      <p:sp>
        <p:nvSpPr>
          <p:cNvPr id="11" name="云形标注 10"/>
          <p:cNvSpPr/>
          <p:nvPr/>
        </p:nvSpPr>
        <p:spPr>
          <a:xfrm>
            <a:off x="7596336" y="2420888"/>
            <a:ext cx="1562472" cy="900680"/>
          </a:xfrm>
          <a:prstGeom prst="cloudCallout">
            <a:avLst>
              <a:gd name="adj1" fmla="val -103672"/>
              <a:gd name="adj2" fmla="val 7301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6">
                    <a:lumMod val="50000"/>
                  </a:schemeClr>
                </a:solidFill>
              </a:rPr>
              <a:t>增加了信息物理层</a:t>
            </a:r>
            <a:endParaRPr lang="zh-CN" altLang="en-US" b="1" dirty="0">
              <a:solidFill>
                <a:schemeClr val="accent6">
                  <a:lumMod val="50000"/>
                </a:schemeClr>
              </a:solidFill>
            </a:endParaRPr>
          </a:p>
        </p:txBody>
      </p:sp>
      <p:sp>
        <p:nvSpPr>
          <p:cNvPr id="10" name="云形标注 9"/>
          <p:cNvSpPr/>
          <p:nvPr/>
        </p:nvSpPr>
        <p:spPr>
          <a:xfrm>
            <a:off x="2627784" y="5445224"/>
            <a:ext cx="1562472" cy="900680"/>
          </a:xfrm>
          <a:prstGeom prst="cloudCallout">
            <a:avLst>
              <a:gd name="adj1" fmla="val 50059"/>
              <a:gd name="adj2" fmla="val -1254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6">
                    <a:lumMod val="50000"/>
                  </a:schemeClr>
                </a:solidFill>
              </a:rPr>
              <a:t>多层</a:t>
            </a:r>
            <a:endParaRPr lang="en-US" altLang="zh-CN" b="1" dirty="0" smtClean="0">
              <a:solidFill>
                <a:schemeClr val="accent6">
                  <a:lumMod val="50000"/>
                </a:schemeClr>
              </a:solidFill>
            </a:endParaRPr>
          </a:p>
          <a:p>
            <a:pPr algn="ctr"/>
            <a:r>
              <a:rPr lang="zh-CN" altLang="en-US" b="1" dirty="0" smtClean="0">
                <a:solidFill>
                  <a:schemeClr val="accent6">
                    <a:lumMod val="50000"/>
                  </a:schemeClr>
                </a:solidFill>
              </a:rPr>
              <a:t>感知</a:t>
            </a:r>
            <a:endParaRPr lang="zh-CN" altLang="en-US" b="1" dirty="0">
              <a:solidFill>
                <a:schemeClr val="accent6">
                  <a:lumMod val="50000"/>
                </a:schemeClr>
              </a:solidFill>
            </a:endParaRPr>
          </a:p>
        </p:txBody>
      </p:sp>
      <p:sp>
        <p:nvSpPr>
          <p:cNvPr id="2" name="矩形 1"/>
          <p:cNvSpPr/>
          <p:nvPr/>
        </p:nvSpPr>
        <p:spPr>
          <a:xfrm>
            <a:off x="251520" y="721907"/>
            <a:ext cx="3743332" cy="461665"/>
          </a:xfrm>
          <a:prstGeom prst="rect">
            <a:avLst/>
          </a:prstGeom>
        </p:spPr>
        <p:txBody>
          <a:bodyPr wrap="none">
            <a:spAutoFit/>
          </a:bodyPr>
          <a:lstStyle/>
          <a:p>
            <a:pPr>
              <a:defRPr/>
            </a:pP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a:t>
            </a:r>
            <a:r>
              <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a:t>
            </a:r>
            <a:r>
              <a:rPr lang="zh-CN" altLang="en-US"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）分布式与智能处理：</a:t>
            </a:r>
            <a:endParaRPr lang="en-US" altLang="zh-CN" sz="2400" b="1" cap="all" dirty="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0825" y="404664"/>
            <a:ext cx="8893175" cy="519113"/>
          </a:xfrm>
          <a:prstGeom prst="rect">
            <a:avLst/>
          </a:prstGeom>
          <a:noFill/>
          <a:ln w="9525">
            <a:noFill/>
            <a:miter lim="800000"/>
            <a:headEnd/>
            <a:tailEnd/>
          </a:ln>
        </p:spPr>
        <p:txBody>
          <a:bodyPr>
            <a:spAutoFit/>
          </a:bodyPr>
          <a:lstStyle/>
          <a:p>
            <a:pPr>
              <a:spcBef>
                <a:spcPct val="50000"/>
              </a:spcBef>
            </a:pPr>
            <a:r>
              <a:rPr lang="en-US" altLang="zh-CN" sz="2800" dirty="0">
                <a:latin typeface="黑体" pitchFamily="2" charset="-122"/>
                <a:ea typeface="黑体" pitchFamily="2" charset="-122"/>
              </a:rPr>
              <a:t>1788</a:t>
            </a:r>
            <a:r>
              <a:rPr lang="zh-CN" altLang="en-US" sz="2800" dirty="0">
                <a:latin typeface="黑体" pitchFamily="2" charset="-122"/>
                <a:ea typeface="黑体" pitchFamily="2" charset="-122"/>
              </a:rPr>
              <a:t>年英国</a:t>
            </a:r>
            <a:r>
              <a:rPr lang="en-US" altLang="zh-CN" sz="2800" dirty="0">
                <a:latin typeface="黑体" pitchFamily="2" charset="-122"/>
                <a:ea typeface="黑体" pitchFamily="2" charset="-122"/>
              </a:rPr>
              <a:t>Watt</a:t>
            </a:r>
            <a:r>
              <a:rPr lang="zh-CN" altLang="en-US" sz="2800" dirty="0">
                <a:latin typeface="黑体" pitchFamily="2" charset="-122"/>
                <a:ea typeface="黑体" pitchFamily="2" charset="-122"/>
              </a:rPr>
              <a:t>发明的控制蒸汽机速度的离心式调速器</a:t>
            </a:r>
            <a:r>
              <a:rPr lang="zh-CN" altLang="en-US" dirty="0"/>
              <a:t> </a:t>
            </a:r>
          </a:p>
        </p:txBody>
      </p:sp>
      <p:pic>
        <p:nvPicPr>
          <p:cNvPr id="23556" name="Picture 4" descr="steam_engine"/>
          <p:cNvPicPr>
            <a:picLocks noChangeAspect="1" noChangeArrowheads="1"/>
          </p:cNvPicPr>
          <p:nvPr/>
        </p:nvPicPr>
        <p:blipFill>
          <a:blip r:embed="rId2" cstate="print"/>
          <a:srcRect/>
          <a:stretch>
            <a:fillRect/>
          </a:stretch>
        </p:blipFill>
        <p:spPr bwMode="auto">
          <a:xfrm>
            <a:off x="5183187" y="2132856"/>
            <a:ext cx="3960813" cy="3549650"/>
          </a:xfrm>
          <a:prstGeom prst="rect">
            <a:avLst/>
          </a:prstGeom>
          <a:noFill/>
          <a:ln w="9525">
            <a:noFill/>
            <a:miter lim="800000"/>
            <a:headEnd/>
            <a:tailEnd/>
          </a:ln>
        </p:spPr>
      </p:pic>
      <p:pic>
        <p:nvPicPr>
          <p:cNvPr id="5" name="Picture 5" descr="01_05"/>
          <p:cNvPicPr>
            <a:picLocks noChangeAspect="1" noChangeArrowheads="1"/>
          </p:cNvPicPr>
          <p:nvPr/>
        </p:nvPicPr>
        <p:blipFill>
          <a:blip r:embed="rId3" cstate="print"/>
          <a:srcRect l="-233" b="8649"/>
          <a:stretch>
            <a:fillRect/>
          </a:stretch>
        </p:blipFill>
        <p:spPr bwMode="auto">
          <a:xfrm>
            <a:off x="-36512" y="1988840"/>
            <a:ext cx="5256212" cy="446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80</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6" name="矩形 5"/>
          <p:cNvSpPr/>
          <p:nvPr/>
        </p:nvSpPr>
        <p:spPr>
          <a:xfrm>
            <a:off x="0" y="44624"/>
            <a:ext cx="8892480" cy="1908215"/>
          </a:xfrm>
          <a:prstGeom prst="rect">
            <a:avLst/>
          </a:prstGeom>
        </p:spPr>
        <p:txBody>
          <a:bodyPr wrap="square">
            <a:spAutoFit/>
          </a:bodyPr>
          <a:lstStyle/>
          <a:p>
            <a:pPr>
              <a:spcAft>
                <a:spcPts val="1200"/>
              </a:spcAft>
            </a:pPr>
            <a:r>
              <a:rPr lang="en-US" altLang="zh-CN" b="1" dirty="0" smtClean="0">
                <a:solidFill>
                  <a:srgbClr val="002060"/>
                </a:solidFill>
                <a:latin typeface="微软雅黑" pitchFamily="34" charset="-122"/>
                <a:ea typeface="微软雅黑" pitchFamily="34" charset="-122"/>
              </a:rPr>
              <a:t>《</a:t>
            </a:r>
            <a:r>
              <a:rPr lang="zh-CN" altLang="en-US" b="1" dirty="0" smtClean="0">
                <a:solidFill>
                  <a:srgbClr val="002060"/>
                </a:solidFill>
                <a:latin typeface="微软雅黑" pitchFamily="34" charset="-122"/>
                <a:ea typeface="微软雅黑" pitchFamily="34" charset="-122"/>
              </a:rPr>
              <a:t>物联网“十二五”发展规划</a:t>
            </a:r>
            <a:r>
              <a:rPr lang="en-US" altLang="zh-CN" b="1" dirty="0" smtClean="0">
                <a:solidFill>
                  <a:srgbClr val="002060"/>
                </a:solidFill>
                <a:latin typeface="微软雅黑" pitchFamily="34" charset="-122"/>
                <a:ea typeface="微软雅黑" pitchFamily="34" charset="-122"/>
              </a:rPr>
              <a:t>》</a:t>
            </a:r>
            <a:r>
              <a:rPr lang="zh-CN" altLang="en-US" b="1" dirty="0" smtClean="0">
                <a:solidFill>
                  <a:srgbClr val="002060"/>
                </a:solidFill>
                <a:latin typeface="微软雅黑" pitchFamily="34" charset="-122"/>
                <a:ea typeface="微软雅黑" pitchFamily="34" charset="-122"/>
              </a:rPr>
              <a:t>中所述</a:t>
            </a:r>
            <a:r>
              <a:rPr lang="zh-CN" altLang="en-US" dirty="0" smtClean="0">
                <a:solidFill>
                  <a:srgbClr val="002060"/>
                </a:solidFill>
                <a:latin typeface="微软雅黑" pitchFamily="34" charset="-122"/>
                <a:ea typeface="微软雅黑" pitchFamily="34" charset="-122"/>
              </a:rPr>
              <a:t>：目前，我国物联网在安防、电力、交通、物流、医疗、环保等领域已经得到应用，且应用模式正日趋成熟。</a:t>
            </a:r>
            <a:endParaRPr lang="en-US" altLang="zh-CN" dirty="0" smtClean="0">
              <a:solidFill>
                <a:srgbClr val="00206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b="1" dirty="0" smtClean="0">
                <a:solidFill>
                  <a:srgbClr val="002060"/>
                </a:solidFill>
                <a:latin typeface="微软雅黑" panose="020B0503020204020204" pitchFamily="34" charset="-122"/>
                <a:ea typeface="微软雅黑" panose="020B0503020204020204" pitchFamily="34" charset="-122"/>
              </a:rPr>
              <a:t>电力行业：</a:t>
            </a:r>
            <a:r>
              <a:rPr lang="zh-CN" altLang="en-US" dirty="0" smtClean="0">
                <a:solidFill>
                  <a:srgbClr val="002060"/>
                </a:solidFill>
                <a:latin typeface="微软雅黑" panose="020B0503020204020204" pitchFamily="34" charset="-122"/>
                <a:ea typeface="微软雅黑" panose="020B0503020204020204" pitchFamily="34" charset="-122"/>
              </a:rPr>
              <a:t>远程抄表、输变电监测</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物联网技术正在逐步拓展；</a:t>
            </a:r>
            <a:endParaRPr lang="en-US" altLang="zh-CN" dirty="0" smtClean="0">
              <a:solidFill>
                <a:srgbClr val="00206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b="1" dirty="0" smtClean="0">
                <a:solidFill>
                  <a:srgbClr val="002060"/>
                </a:solidFill>
                <a:latin typeface="微软雅黑" panose="020B0503020204020204" pitchFamily="34" charset="-122"/>
                <a:ea typeface="微软雅黑" panose="020B0503020204020204" pitchFamily="34" charset="-122"/>
              </a:rPr>
              <a:t>交通领域：</a:t>
            </a:r>
            <a:r>
              <a:rPr lang="zh-CN" altLang="en-US" dirty="0" smtClean="0">
                <a:solidFill>
                  <a:srgbClr val="002060"/>
                </a:solidFill>
                <a:latin typeface="微软雅黑" panose="020B0503020204020204" pitchFamily="34" charset="-122"/>
                <a:ea typeface="微软雅黑" panose="020B0503020204020204" pitchFamily="34" charset="-122"/>
              </a:rPr>
              <a:t>路网监测、车辆管理和调度</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物联网技术正在发挥积极作用；</a:t>
            </a:r>
            <a:endParaRPr lang="en-US" altLang="zh-CN" dirty="0" smtClean="0">
              <a:solidFill>
                <a:srgbClr val="00206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b="1" dirty="0" smtClean="0">
                <a:solidFill>
                  <a:srgbClr val="002060"/>
                </a:solidFill>
                <a:latin typeface="微软雅黑" panose="020B0503020204020204" pitchFamily="34" charset="-122"/>
                <a:ea typeface="微软雅黑" panose="020B0503020204020204" pitchFamily="34" charset="-122"/>
              </a:rPr>
              <a:t>物流领域：</a:t>
            </a:r>
            <a:r>
              <a:rPr lang="zh-CN" altLang="en-US" dirty="0" smtClean="0">
                <a:solidFill>
                  <a:srgbClr val="002060"/>
                </a:solidFill>
                <a:latin typeface="微软雅黑" panose="020B0503020204020204" pitchFamily="34" charset="-122"/>
                <a:ea typeface="微软雅黑" panose="020B0503020204020204" pitchFamily="34" charset="-122"/>
              </a:rPr>
              <a:t>物品仓储、运输、监测</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物联网技术正在广泛推广：</a:t>
            </a:r>
            <a:endParaRPr lang="en-US" altLang="zh-CN" dirty="0" smtClean="0">
              <a:solidFill>
                <a:srgbClr val="002060"/>
              </a:solidFill>
              <a:latin typeface="微软雅黑" panose="020B0503020204020204" pitchFamily="34" charset="-122"/>
              <a:ea typeface="微软雅黑" panose="020B0503020204020204" pitchFamily="34" charset="-122"/>
            </a:endParaRPr>
          </a:p>
          <a:p>
            <a:pPr marL="342900" indent="-342900">
              <a:spcAft>
                <a:spcPts val="1200"/>
              </a:spcAft>
              <a:buFont typeface="Wingdings" panose="05000000000000000000" pitchFamily="2" charset="2"/>
              <a:buChar char="u"/>
            </a:pPr>
            <a:r>
              <a:rPr lang="zh-CN" altLang="en-US" b="1" dirty="0" smtClean="0">
                <a:solidFill>
                  <a:srgbClr val="002060"/>
                </a:solidFill>
                <a:latin typeface="微软雅黑" panose="020B0503020204020204" pitchFamily="34" charset="-122"/>
                <a:ea typeface="微软雅黑" panose="020B0503020204020204" pitchFamily="34" charset="-122"/>
              </a:rPr>
              <a:t>医疗领域：</a:t>
            </a:r>
            <a:r>
              <a:rPr lang="zh-CN" altLang="en-US" dirty="0" smtClean="0">
                <a:solidFill>
                  <a:srgbClr val="002060"/>
                </a:solidFill>
                <a:latin typeface="微软雅黑" panose="020B0503020204020204" pitchFamily="34" charset="-122"/>
                <a:ea typeface="微软雅黑" panose="020B0503020204020204" pitchFamily="34" charset="-122"/>
              </a:rPr>
              <a:t>个人健康监护、远程医疗</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物联网技术正日趋成熟。</a:t>
            </a:r>
            <a:endParaRPr lang="en-US" altLang="zh-CN" dirty="0" smtClean="0">
              <a:solidFill>
                <a:srgbClr val="002060"/>
              </a:solidFill>
              <a:latin typeface="微软雅黑" panose="020B0503020204020204" pitchFamily="34" charset="-122"/>
              <a:ea typeface="微软雅黑" panose="020B0503020204020204" pitchFamily="34" charset="-122"/>
            </a:endParaRPr>
          </a:p>
        </p:txBody>
      </p:sp>
      <p:pic>
        <p:nvPicPr>
          <p:cNvPr id="5" name="图片 4" descr="9FFDFA65B4C04A9A81D8CCA056C78D2D.gif"/>
          <p:cNvPicPr>
            <a:picLocks noChangeAspect="1"/>
          </p:cNvPicPr>
          <p:nvPr/>
        </p:nvPicPr>
        <p:blipFill>
          <a:blip r:embed="rId2" cstate="print"/>
          <a:stretch>
            <a:fillRect/>
          </a:stretch>
        </p:blipFill>
        <p:spPr>
          <a:xfrm>
            <a:off x="3923928" y="2706078"/>
            <a:ext cx="4469482" cy="3647097"/>
          </a:xfrm>
          <a:prstGeom prst="rect">
            <a:avLst/>
          </a:prstGeom>
        </p:spPr>
      </p:pic>
      <p:sp>
        <p:nvSpPr>
          <p:cNvPr id="2" name="矩形 1"/>
          <p:cNvSpPr/>
          <p:nvPr/>
        </p:nvSpPr>
        <p:spPr>
          <a:xfrm>
            <a:off x="107504" y="4005064"/>
            <a:ext cx="2887935" cy="1200329"/>
          </a:xfrm>
          <a:prstGeom prst="rect">
            <a:avLst/>
          </a:prstGeom>
        </p:spPr>
        <p:txBody>
          <a:bodyPr wrap="square">
            <a:spAutoFit/>
          </a:bodyPr>
          <a:lstStyle/>
          <a:p>
            <a:r>
              <a:rPr lang="zh-CN" altLang="en-US" dirty="0">
                <a:solidFill>
                  <a:srgbClr val="002060"/>
                </a:solidFill>
                <a:latin typeface="微软雅黑" panose="020B0503020204020204" pitchFamily="34" charset="-122"/>
                <a:ea typeface="微软雅黑" panose="020B0503020204020204" pitchFamily="34" charset="-122"/>
              </a:rPr>
              <a:t>除此之外，物联网在环境监测、市政设施监控、楼宇节能、食品药品溯源等方面也开展了广泛的应用。</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858505"/>
            <a:ext cx="9144000" cy="5140989"/>
          </a:xfrm>
          <a:prstGeom prst="rect">
            <a:avLst/>
          </a:prstGeom>
        </p:spPr>
      </p:pic>
      <p:sp>
        <p:nvSpPr>
          <p:cNvPr id="4" name="圆角矩形 3"/>
          <p:cNvSpPr/>
          <p:nvPr/>
        </p:nvSpPr>
        <p:spPr>
          <a:xfrm>
            <a:off x="7079717" y="1340768"/>
            <a:ext cx="1682057" cy="1695250"/>
          </a:xfrm>
          <a:prstGeom prst="roundRect">
            <a:avLst>
              <a:gd name="adj" fmla="val 7260"/>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latin typeface="+mn-ea"/>
              </a:rPr>
              <a:t>把</a:t>
            </a:r>
            <a:r>
              <a:rPr lang="zh-CN" altLang="zh-CN" b="1" dirty="0">
                <a:solidFill>
                  <a:schemeClr val="bg1"/>
                </a:solidFill>
                <a:latin typeface="+mn-ea"/>
              </a:rPr>
              <a:t>物联网技术与输变电设备管理技术</a:t>
            </a:r>
            <a:r>
              <a:rPr lang="zh-CN" altLang="en-US" b="1" dirty="0">
                <a:solidFill>
                  <a:schemeClr val="bg1"/>
                </a:solidFill>
                <a:latin typeface="+mn-ea"/>
              </a:rPr>
              <a:t>进行</a:t>
            </a:r>
            <a:r>
              <a:rPr lang="zh-CN" altLang="zh-CN" b="1" dirty="0" smtClean="0">
                <a:solidFill>
                  <a:schemeClr val="bg1"/>
                </a:solidFill>
                <a:latin typeface="+mn-ea"/>
              </a:rPr>
              <a:t>融合</a:t>
            </a:r>
            <a:endParaRPr lang="zh-CN" altLang="en-US" b="1" dirty="0">
              <a:solidFill>
                <a:schemeClr val="bg1"/>
              </a:solidFill>
              <a:latin typeface="+mn-ea"/>
            </a:endParaRPr>
          </a:p>
        </p:txBody>
      </p:sp>
      <p:sp>
        <p:nvSpPr>
          <p:cNvPr id="5" name="圆角矩形 4"/>
          <p:cNvSpPr/>
          <p:nvPr/>
        </p:nvSpPr>
        <p:spPr>
          <a:xfrm>
            <a:off x="7079717" y="3670131"/>
            <a:ext cx="1682057" cy="1695250"/>
          </a:xfrm>
          <a:prstGeom prst="roundRect">
            <a:avLst>
              <a:gd name="adj" fmla="val 9010"/>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latin typeface="+mn-ea"/>
              </a:rPr>
              <a:t>突破全景关联分析、资源协同联动、智能动态决策等技术瓶颈</a:t>
            </a:r>
          </a:p>
        </p:txBody>
      </p:sp>
      <p:grpSp>
        <p:nvGrpSpPr>
          <p:cNvPr id="2" name="组合 5"/>
          <p:cNvGrpSpPr/>
          <p:nvPr/>
        </p:nvGrpSpPr>
        <p:grpSpPr>
          <a:xfrm>
            <a:off x="23494" y="696798"/>
            <a:ext cx="1899903" cy="4237723"/>
            <a:chOff x="1063150" y="565224"/>
            <a:chExt cx="1355451" cy="3023326"/>
          </a:xfrm>
        </p:grpSpPr>
        <p:sp>
          <p:nvSpPr>
            <p:cNvPr id="7" name="右弧形箭头 6"/>
            <p:cNvSpPr/>
            <p:nvPr/>
          </p:nvSpPr>
          <p:spPr>
            <a:xfrm rot="910144" flipH="1" flipV="1">
              <a:off x="1196164" y="565224"/>
              <a:ext cx="1178447" cy="2926410"/>
            </a:xfrm>
            <a:prstGeom prst="curvedLeftArrow">
              <a:avLst>
                <a:gd name="adj1" fmla="val 25000"/>
                <a:gd name="adj2" fmla="val 50000"/>
                <a:gd name="adj3" fmla="val 3358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椭圆 7"/>
            <p:cNvSpPr/>
            <p:nvPr/>
          </p:nvSpPr>
          <p:spPr>
            <a:xfrm rot="324609">
              <a:off x="1465606" y="3138337"/>
              <a:ext cx="658473" cy="45021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500" dirty="0">
                  <a:solidFill>
                    <a:srgbClr val="C00000"/>
                  </a:solidFill>
                  <a:latin typeface="微软雅黑" panose="020B0503020204020204" pitchFamily="34" charset="-122"/>
                  <a:ea typeface="微软雅黑" panose="020B0503020204020204" pitchFamily="34" charset="-122"/>
                </a:rPr>
                <a:t>全面感知</a:t>
              </a:r>
            </a:p>
          </p:txBody>
        </p:sp>
        <p:sp>
          <p:nvSpPr>
            <p:cNvPr id="9" name="椭圆 8"/>
            <p:cNvSpPr/>
            <p:nvPr/>
          </p:nvSpPr>
          <p:spPr>
            <a:xfrm rot="324609">
              <a:off x="1180078" y="2674186"/>
              <a:ext cx="708204" cy="45021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500" dirty="0" smtClean="0">
                  <a:solidFill>
                    <a:srgbClr val="C00000"/>
                  </a:solidFill>
                </a:rPr>
                <a:t>可靠传递</a:t>
              </a:r>
              <a:endParaRPr lang="zh-CN" altLang="en-US" sz="1500" dirty="0">
                <a:solidFill>
                  <a:srgbClr val="C00000"/>
                </a:solidFill>
              </a:endParaRPr>
            </a:p>
          </p:txBody>
        </p:sp>
        <p:sp>
          <p:nvSpPr>
            <p:cNvPr id="10" name="椭圆 9"/>
            <p:cNvSpPr/>
            <p:nvPr/>
          </p:nvSpPr>
          <p:spPr>
            <a:xfrm rot="324609">
              <a:off x="1750516" y="770436"/>
              <a:ext cx="668085" cy="42241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zh-CN" altLang="en-US" sz="1600" dirty="0" smtClean="0">
                  <a:solidFill>
                    <a:srgbClr val="C00000"/>
                  </a:solidFill>
                  <a:latin typeface="微软雅黑" panose="020B0503020204020204" pitchFamily="34" charset="-122"/>
                  <a:ea typeface="微软雅黑" panose="020B0503020204020204" pitchFamily="34" charset="-122"/>
                </a:rPr>
                <a:t>动态管控</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1" name="椭圆 10"/>
            <p:cNvSpPr/>
            <p:nvPr/>
          </p:nvSpPr>
          <p:spPr>
            <a:xfrm rot="324609">
              <a:off x="1215588" y="1138910"/>
              <a:ext cx="697313" cy="45021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分布式及智能处理</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 name="椭圆 11"/>
            <p:cNvSpPr/>
            <p:nvPr/>
          </p:nvSpPr>
          <p:spPr>
            <a:xfrm rot="324609">
              <a:off x="1110956" y="1676884"/>
              <a:ext cx="668085" cy="42241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r>
                <a:rPr lang="zh-CN" altLang="en-US" sz="1600" dirty="0">
                  <a:solidFill>
                    <a:srgbClr val="C00000"/>
                  </a:solidFill>
                  <a:latin typeface="微软雅黑" panose="020B0503020204020204" pitchFamily="34" charset="-122"/>
                  <a:ea typeface="微软雅黑" panose="020B0503020204020204" pitchFamily="34" charset="-122"/>
                </a:rPr>
                <a:t>人机</a:t>
              </a:r>
              <a:r>
                <a:rPr lang="zh-CN" altLang="en-US" sz="1600" dirty="0" smtClean="0">
                  <a:solidFill>
                    <a:srgbClr val="C00000"/>
                  </a:solidFill>
                  <a:latin typeface="微软雅黑" panose="020B0503020204020204" pitchFamily="34" charset="-122"/>
                  <a:ea typeface="微软雅黑" panose="020B0503020204020204" pitchFamily="34" charset="-122"/>
                </a:rPr>
                <a:t>互动</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3" name="椭圆 12"/>
            <p:cNvSpPr/>
            <p:nvPr/>
          </p:nvSpPr>
          <p:spPr>
            <a:xfrm rot="324609">
              <a:off x="1063150" y="2168716"/>
              <a:ext cx="708204" cy="45021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500" dirty="0">
                  <a:solidFill>
                    <a:srgbClr val="C00000"/>
                  </a:solidFill>
                </a:rPr>
                <a:t>物物互联</a:t>
              </a:r>
            </a:p>
          </p:txBody>
        </p:sp>
      </p:grpSp>
      <p:sp>
        <p:nvSpPr>
          <p:cNvPr id="14" name="矩形 13"/>
          <p:cNvSpPr/>
          <p:nvPr/>
        </p:nvSpPr>
        <p:spPr>
          <a:xfrm>
            <a:off x="334581" y="5210005"/>
            <a:ext cx="2035047" cy="738664"/>
          </a:xfrm>
          <a:prstGeom prst="rect">
            <a:avLst/>
          </a:prstGeom>
        </p:spPr>
        <p:txBody>
          <a:bodyPr wrap="square">
            <a:spAutoFit/>
          </a:bodyPr>
          <a:lstStyle/>
          <a:p>
            <a:pPr lvl="0"/>
            <a:r>
              <a:rPr lang="zh-CN" altLang="en-US" sz="1400" b="1" dirty="0">
                <a:solidFill>
                  <a:schemeClr val="bg1"/>
                </a:solidFill>
                <a:latin typeface="+mn-ea"/>
                <a:ea typeface="+mn-ea"/>
              </a:rPr>
              <a:t>在任意时间、任意地点，对任意输变</a:t>
            </a:r>
            <a:r>
              <a:rPr lang="zh-CN" altLang="en-US" sz="1400" b="1" dirty="0" smtClean="0">
                <a:solidFill>
                  <a:schemeClr val="bg1"/>
                </a:solidFill>
                <a:latin typeface="+mn-ea"/>
                <a:ea typeface="+mn-ea"/>
              </a:rPr>
              <a:t>电设备进行感知</a:t>
            </a:r>
            <a:endParaRPr lang="zh-CN" altLang="en-US" sz="1400" dirty="0">
              <a:solidFill>
                <a:schemeClr val="bg1"/>
              </a:solidFill>
              <a:latin typeface="+mn-ea"/>
              <a:ea typeface="+mn-ea"/>
            </a:endParaRPr>
          </a:p>
        </p:txBody>
      </p:sp>
      <p:grpSp>
        <p:nvGrpSpPr>
          <p:cNvPr id="6" name="组合 14"/>
          <p:cNvGrpSpPr>
            <a:grpSpLocks noChangeAspect="1"/>
          </p:cNvGrpSpPr>
          <p:nvPr/>
        </p:nvGrpSpPr>
        <p:grpSpPr>
          <a:xfrm>
            <a:off x="4555485" y="957948"/>
            <a:ext cx="720000" cy="720000"/>
            <a:chOff x="5934287" y="1463637"/>
            <a:chExt cx="1020400" cy="1020400"/>
          </a:xfrm>
        </p:grpSpPr>
        <p:sp>
          <p:nvSpPr>
            <p:cNvPr id="16" name="椭圆 15"/>
            <p:cNvSpPr/>
            <p:nvPr/>
          </p:nvSpPr>
          <p:spPr>
            <a:xfrm>
              <a:off x="5934287" y="1463637"/>
              <a:ext cx="1020400" cy="1020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矩形 16"/>
            <p:cNvSpPr/>
            <p:nvPr/>
          </p:nvSpPr>
          <p:spPr>
            <a:xfrm>
              <a:off x="6067830" y="1608785"/>
              <a:ext cx="626108" cy="60248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综合</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诊断</a:t>
              </a:r>
              <a:endParaRPr lang="zh-CN" altLang="en-US" sz="1400" dirty="0">
                <a:latin typeface="微软雅黑" panose="020B0503020204020204" pitchFamily="34" charset="-122"/>
                <a:ea typeface="微软雅黑" panose="020B0503020204020204" pitchFamily="34" charset="-122"/>
              </a:endParaRPr>
            </a:p>
          </p:txBody>
        </p:sp>
      </p:grpSp>
      <p:grpSp>
        <p:nvGrpSpPr>
          <p:cNvPr id="15" name="组合 17"/>
          <p:cNvGrpSpPr>
            <a:grpSpLocks noChangeAspect="1"/>
          </p:cNvGrpSpPr>
          <p:nvPr/>
        </p:nvGrpSpPr>
        <p:grpSpPr>
          <a:xfrm>
            <a:off x="3396609" y="957948"/>
            <a:ext cx="735525" cy="720000"/>
            <a:chOff x="3933911" y="1687533"/>
            <a:chExt cx="1042403" cy="1041409"/>
          </a:xfrm>
        </p:grpSpPr>
        <p:sp>
          <p:nvSpPr>
            <p:cNvPr id="19" name="椭圆 18"/>
            <p:cNvSpPr/>
            <p:nvPr/>
          </p:nvSpPr>
          <p:spPr>
            <a:xfrm>
              <a:off x="3933911" y="1687533"/>
              <a:ext cx="1020400" cy="104140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0" name="矩形 19"/>
            <p:cNvSpPr/>
            <p:nvPr/>
          </p:nvSpPr>
          <p:spPr>
            <a:xfrm>
              <a:off x="4072395" y="1687533"/>
              <a:ext cx="903919" cy="60248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实时风险预警</a:t>
              </a:r>
            </a:p>
          </p:txBody>
        </p:sp>
      </p:grpSp>
      <p:grpSp>
        <p:nvGrpSpPr>
          <p:cNvPr id="18" name="组合 20"/>
          <p:cNvGrpSpPr>
            <a:grpSpLocks noChangeAspect="1"/>
          </p:cNvGrpSpPr>
          <p:nvPr/>
        </p:nvGrpSpPr>
        <p:grpSpPr>
          <a:xfrm>
            <a:off x="2254558" y="957948"/>
            <a:ext cx="731661" cy="720000"/>
            <a:chOff x="2408582" y="1428712"/>
            <a:chExt cx="1163549" cy="1020401"/>
          </a:xfrm>
        </p:grpSpPr>
        <p:sp>
          <p:nvSpPr>
            <p:cNvPr id="22" name="椭圆 21"/>
            <p:cNvSpPr/>
            <p:nvPr/>
          </p:nvSpPr>
          <p:spPr>
            <a:xfrm>
              <a:off x="2427126" y="1428712"/>
              <a:ext cx="1145005" cy="102040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 name="矩形 22"/>
            <p:cNvSpPr/>
            <p:nvPr/>
          </p:nvSpPr>
          <p:spPr>
            <a:xfrm>
              <a:off x="2408582" y="1469956"/>
              <a:ext cx="1145005" cy="602482"/>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全</a:t>
              </a:r>
              <a:r>
                <a:rPr lang="zh-CN" altLang="en-US" sz="1400" dirty="0" smtClean="0">
                  <a:latin typeface="微软雅黑" panose="020B0503020204020204" pitchFamily="34" charset="-122"/>
                  <a:ea typeface="微软雅黑" panose="020B0503020204020204" pitchFamily="34" charset="-122"/>
                </a:rPr>
                <a:t>寿命</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周期</a:t>
              </a:r>
              <a:r>
                <a:rPr lang="zh-CN" altLang="en-US" sz="1400" dirty="0">
                  <a:latin typeface="微软雅黑" panose="020B0503020204020204" pitchFamily="34" charset="-122"/>
                  <a:ea typeface="微软雅黑" panose="020B0503020204020204" pitchFamily="34" charset="-122"/>
                </a:rPr>
                <a:t>管理</a:t>
              </a:r>
            </a:p>
          </p:txBody>
        </p:sp>
      </p:grpSp>
      <p:grpSp>
        <p:nvGrpSpPr>
          <p:cNvPr id="21" name="组合 23"/>
          <p:cNvGrpSpPr>
            <a:grpSpLocks noChangeAspect="1"/>
          </p:cNvGrpSpPr>
          <p:nvPr/>
        </p:nvGrpSpPr>
        <p:grpSpPr>
          <a:xfrm>
            <a:off x="5684711" y="957948"/>
            <a:ext cx="720000" cy="720000"/>
            <a:chOff x="6213319" y="1831488"/>
            <a:chExt cx="1020400" cy="1020400"/>
          </a:xfrm>
        </p:grpSpPr>
        <p:sp>
          <p:nvSpPr>
            <p:cNvPr id="25" name="椭圆 24"/>
            <p:cNvSpPr/>
            <p:nvPr/>
          </p:nvSpPr>
          <p:spPr>
            <a:xfrm>
              <a:off x="6213319" y="1831488"/>
              <a:ext cx="1020400" cy="1020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6" name="矩形 25"/>
            <p:cNvSpPr/>
            <p:nvPr/>
          </p:nvSpPr>
          <p:spPr>
            <a:xfrm>
              <a:off x="6316347" y="1986130"/>
              <a:ext cx="831623" cy="787005"/>
            </a:xfrm>
            <a:prstGeom prst="rect">
              <a:avLst/>
            </a:prstGeom>
          </p:spPr>
          <p:txBody>
            <a:bodyPr wrap="square">
              <a:spAutoFit/>
            </a:bodyPr>
            <a:lstStyle/>
            <a:p>
              <a:r>
                <a:rPr lang="zh-CN" altLang="en-US" sz="1400" dirty="0" smtClean="0">
                  <a:latin typeface="微软雅黑" panose="020B0503020204020204" pitchFamily="34" charset="-122"/>
                  <a:ea typeface="微软雅黑" panose="020B0503020204020204" pitchFamily="34" charset="-122"/>
                </a:rPr>
                <a:t>辅助决策</a:t>
              </a:r>
              <a:endParaRPr lang="zh-CN" altLang="en-US" sz="1400" dirty="0">
                <a:latin typeface="微软雅黑" panose="020B0503020204020204" pitchFamily="34" charset="-122"/>
                <a:ea typeface="微软雅黑" panose="020B0503020204020204" pitchFamily="34" charset="-122"/>
              </a:endParaRPr>
            </a:p>
          </p:txBody>
        </p:sp>
      </p:grpSp>
      <p:sp>
        <p:nvSpPr>
          <p:cNvPr id="27" name="Rectangle 25" descr="未命名"/>
          <p:cNvSpPr>
            <a:spLocks noChangeArrowheads="1"/>
          </p:cNvSpPr>
          <p:nvPr/>
        </p:nvSpPr>
        <p:spPr bwMode="auto">
          <a:xfrm>
            <a:off x="0" y="0"/>
            <a:ext cx="1979712" cy="400110"/>
          </a:xfrm>
          <a:prstGeom prst="rect">
            <a:avLst/>
          </a:prstGeom>
          <a:solidFill>
            <a:srgbClr val="0271B6"/>
          </a:solidFill>
          <a:ln w="9525">
            <a:noFill/>
            <a:miter lim="800000"/>
            <a:headEnd/>
            <a:tailEnd/>
          </a:ln>
          <a:extLst/>
        </p:spPr>
        <p:txBody>
          <a:bodyPr wrap="square">
            <a:spAutoFit/>
          </a:bodyPr>
          <a:lstStyle/>
          <a:p>
            <a:pPr lvl="0"/>
            <a:r>
              <a:rPr lang="zh-CN" altLang="en-US" sz="2000" b="1" cap="all" dirty="0" smtClean="0">
                <a:ln w="0"/>
                <a:solidFill>
                  <a:prstClr val="white"/>
                </a:solidFill>
                <a:latin typeface="微软雅黑"/>
                <a:ea typeface="微软雅黑"/>
              </a:rPr>
              <a:t>愿景</a:t>
            </a:r>
          </a:p>
        </p:txBody>
      </p:sp>
    </p:spTree>
    <p:extLst>
      <p:ext uri="{BB962C8B-B14F-4D97-AF65-F5344CB8AC3E}">
        <p14:creationId xmlns:p14="http://schemas.microsoft.com/office/powerpoint/2010/main" xmlns="" val="3022599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95536" y="0"/>
            <a:ext cx="8497192" cy="1261884"/>
          </a:xfrm>
          <a:prstGeom prst="rect">
            <a:avLst/>
          </a:prstGeom>
          <a:noFill/>
        </p:spPr>
        <p:txBody>
          <a:bodyPr wrap="square">
            <a:spAutoFit/>
          </a:bodyPr>
          <a:lstStyle/>
          <a:p>
            <a:pPr fontAlgn="auto">
              <a:spcBef>
                <a:spcPts val="0"/>
              </a:spcBef>
              <a:spcAft>
                <a:spcPts val="120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（一）物联网技术与工业</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4.0</a:t>
            </a: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（工控领域的应用）</a:t>
            </a:r>
            <a:endParaRPr lang="en-US" altLang="zh-CN" sz="2000" b="1" cap="all" dirty="0" smtClean="0">
              <a:ln w="0"/>
              <a:solidFill>
                <a:srgbClr val="0070C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marL="285750" indent="-285750" fontAlgn="auto">
              <a:spcBef>
                <a:spcPts val="1200"/>
              </a:spcBef>
              <a:spcAft>
                <a:spcPts val="0"/>
              </a:spcAft>
              <a:buFont typeface="Wingdings" panose="05000000000000000000" pitchFamily="2" charset="2"/>
              <a:buChar char="u"/>
              <a:defRPr/>
            </a:pPr>
            <a:r>
              <a:rPr lang="en-US" altLang="zh-CN" sz="1600" dirty="0">
                <a:solidFill>
                  <a:srgbClr val="002060"/>
                </a:solidFill>
                <a:latin typeface="微软雅黑" panose="020B0503020204020204" pitchFamily="34" charset="-122"/>
                <a:ea typeface="微软雅黑" panose="020B0503020204020204" pitchFamily="34" charset="-122"/>
              </a:rPr>
              <a:t>2013</a:t>
            </a:r>
            <a:r>
              <a:rPr lang="zh-CN" altLang="en-US" sz="1600" dirty="0">
                <a:solidFill>
                  <a:srgbClr val="002060"/>
                </a:solidFill>
                <a:latin typeface="微软雅黑" panose="020B0503020204020204" pitchFamily="34" charset="-122"/>
                <a:ea typeface="微软雅黑" panose="020B0503020204020204" pitchFamily="34" charset="-122"/>
              </a:rPr>
              <a:t>年</a:t>
            </a:r>
            <a:r>
              <a:rPr lang="en-US" altLang="zh-CN" sz="1600" dirty="0">
                <a:solidFill>
                  <a:srgbClr val="002060"/>
                </a:solidFill>
                <a:latin typeface="微软雅黑" panose="020B0503020204020204" pitchFamily="34" charset="-122"/>
                <a:ea typeface="微软雅黑" panose="020B0503020204020204" pitchFamily="34" charset="-122"/>
              </a:rPr>
              <a:t>4</a:t>
            </a:r>
            <a:r>
              <a:rPr lang="zh-CN" altLang="en-US" sz="1600" dirty="0">
                <a:solidFill>
                  <a:srgbClr val="002060"/>
                </a:solidFill>
                <a:latin typeface="微软雅黑" panose="020B0503020204020204" pitchFamily="34" charset="-122"/>
                <a:ea typeface="微软雅黑" panose="020B0503020204020204" pitchFamily="34" charset="-122"/>
              </a:rPr>
              <a:t>月，德国政府于“</a:t>
            </a:r>
            <a:r>
              <a:rPr lang="en-US" altLang="zh-CN" sz="1600" dirty="0">
                <a:solidFill>
                  <a:srgbClr val="002060"/>
                </a:solidFill>
                <a:latin typeface="微软雅黑" panose="020B0503020204020204" pitchFamily="34" charset="-122"/>
                <a:ea typeface="微软雅黑" panose="020B0503020204020204" pitchFamily="34" charset="-122"/>
              </a:rPr>
              <a:t>2013</a:t>
            </a:r>
            <a:r>
              <a:rPr lang="zh-CN" altLang="en-US" sz="1600" dirty="0">
                <a:solidFill>
                  <a:srgbClr val="002060"/>
                </a:solidFill>
                <a:latin typeface="微软雅黑" panose="020B0503020204020204" pitchFamily="34" charset="-122"/>
                <a:ea typeface="微软雅黑" panose="020B0503020204020204" pitchFamily="34" charset="-122"/>
              </a:rPr>
              <a:t>汉诺威工业博览会”上正式推出了“工业</a:t>
            </a:r>
            <a:r>
              <a:rPr lang="en-US" altLang="zh-CN" sz="1600" dirty="0">
                <a:solidFill>
                  <a:srgbClr val="002060"/>
                </a:solidFill>
                <a:latin typeface="微软雅黑" panose="020B0503020204020204" pitchFamily="34" charset="-122"/>
                <a:ea typeface="微软雅黑" panose="020B0503020204020204" pitchFamily="34" charset="-122"/>
              </a:rPr>
              <a:t>4.0”</a:t>
            </a:r>
            <a:r>
              <a:rPr lang="zh-CN" altLang="en-US" sz="1600" dirty="0">
                <a:solidFill>
                  <a:srgbClr val="002060"/>
                </a:solidFill>
                <a:latin typeface="微软雅黑" panose="020B0503020204020204" pitchFamily="34" charset="-122"/>
                <a:ea typeface="微软雅黑" panose="020B0503020204020204" pitchFamily="34" charset="-122"/>
              </a:rPr>
              <a:t>的技术战略，被认为是继机械、电气和信息技术之后的第四次</a:t>
            </a:r>
            <a:r>
              <a:rPr lang="zh-CN" altLang="en-US" sz="1600" dirty="0" smtClean="0">
                <a:solidFill>
                  <a:srgbClr val="002060"/>
                </a:solidFill>
                <a:latin typeface="微软雅黑" panose="020B0503020204020204" pitchFamily="34" charset="-122"/>
                <a:ea typeface="微软雅黑" panose="020B0503020204020204" pitchFamily="34" charset="-122"/>
              </a:rPr>
              <a:t>工业革命</a:t>
            </a:r>
            <a:r>
              <a:rPr lang="zh-CN" altLang="en-US" sz="1600" dirty="0" smtClean="0">
                <a:solidFill>
                  <a:srgbClr val="C00000"/>
                </a:solidFill>
                <a:latin typeface="微软雅黑" panose="020B0503020204020204" pitchFamily="34" charset="-122"/>
                <a:ea typeface="微软雅黑" panose="020B0503020204020204" pitchFamily="34" charset="-122"/>
              </a:rPr>
              <a:t>（智能制造）</a:t>
            </a:r>
            <a:r>
              <a:rPr lang="zh-CN" altLang="en-US" sz="1600" dirty="0" smtClean="0">
                <a:solidFill>
                  <a:srgbClr val="002060"/>
                </a:solidFill>
                <a:latin typeface="微软雅黑" panose="020B0503020204020204" pitchFamily="34" charset="-122"/>
                <a:ea typeface="微软雅黑" panose="020B0503020204020204" pitchFamily="34" charset="-122"/>
              </a:rPr>
              <a:t>。</a:t>
            </a:r>
            <a:endParaRPr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7286644" y="5715016"/>
            <a:ext cx="1107996" cy="369332"/>
          </a:xfrm>
          <a:prstGeom prst="rect">
            <a:avLst/>
          </a:prstGeom>
          <a:noFill/>
        </p:spPr>
        <p:txBody>
          <a:bodyPr wrap="none" rtlCol="0">
            <a:spAutoFit/>
          </a:bodyPr>
          <a:lstStyle/>
          <a:p>
            <a:r>
              <a:rPr lang="zh-CN" altLang="en-US" b="1" dirty="0" smtClean="0">
                <a:solidFill>
                  <a:srgbClr val="C00000"/>
                </a:solidFill>
              </a:rPr>
              <a:t>机械时代</a:t>
            </a:r>
            <a:endParaRPr lang="zh-CN" altLang="en-US" b="1" dirty="0">
              <a:solidFill>
                <a:srgbClr val="C00000"/>
              </a:solidFill>
            </a:endParaRPr>
          </a:p>
        </p:txBody>
      </p:sp>
      <p:sp>
        <p:nvSpPr>
          <p:cNvPr id="7" name="TextBox 6"/>
          <p:cNvSpPr txBox="1"/>
          <p:nvPr/>
        </p:nvSpPr>
        <p:spPr>
          <a:xfrm>
            <a:off x="7286644" y="4643446"/>
            <a:ext cx="1114408" cy="369332"/>
          </a:xfrm>
          <a:prstGeom prst="rect">
            <a:avLst/>
          </a:prstGeom>
          <a:noFill/>
        </p:spPr>
        <p:txBody>
          <a:bodyPr wrap="none" rtlCol="0">
            <a:spAutoFit/>
          </a:bodyPr>
          <a:lstStyle/>
          <a:p>
            <a:r>
              <a:rPr lang="zh-CN" altLang="en-US" b="1" dirty="0" smtClean="0">
                <a:solidFill>
                  <a:srgbClr val="C00000"/>
                </a:solidFill>
              </a:rPr>
              <a:t>电气时代</a:t>
            </a:r>
            <a:endParaRPr lang="zh-CN" altLang="en-US" b="1" dirty="0">
              <a:solidFill>
                <a:srgbClr val="C00000"/>
              </a:solidFill>
            </a:endParaRPr>
          </a:p>
        </p:txBody>
      </p:sp>
      <p:sp>
        <p:nvSpPr>
          <p:cNvPr id="8" name="TextBox 7"/>
          <p:cNvSpPr txBox="1"/>
          <p:nvPr/>
        </p:nvSpPr>
        <p:spPr>
          <a:xfrm>
            <a:off x="7286644" y="3643314"/>
            <a:ext cx="1114408" cy="369332"/>
          </a:xfrm>
          <a:prstGeom prst="rect">
            <a:avLst/>
          </a:prstGeom>
          <a:noFill/>
        </p:spPr>
        <p:txBody>
          <a:bodyPr wrap="none" rtlCol="0">
            <a:spAutoFit/>
          </a:bodyPr>
          <a:lstStyle/>
          <a:p>
            <a:r>
              <a:rPr lang="zh-CN" altLang="en-US" b="1" dirty="0" smtClean="0">
                <a:solidFill>
                  <a:srgbClr val="C00000"/>
                </a:solidFill>
              </a:rPr>
              <a:t>信息时代</a:t>
            </a:r>
            <a:endParaRPr lang="zh-CN" altLang="en-US" b="1" dirty="0">
              <a:solidFill>
                <a:srgbClr val="C00000"/>
              </a:solidFill>
            </a:endParaRPr>
          </a:p>
        </p:txBody>
      </p:sp>
      <p:pic>
        <p:nvPicPr>
          <p:cNvPr id="306177" name="Picture 1"/>
          <p:cNvPicPr>
            <a:picLocks noChangeAspect="1" noChangeArrowheads="1"/>
          </p:cNvPicPr>
          <p:nvPr/>
        </p:nvPicPr>
        <p:blipFill>
          <a:blip r:embed="rId2" cstate="print"/>
          <a:srcRect/>
          <a:stretch>
            <a:fillRect/>
          </a:stretch>
        </p:blipFill>
        <p:spPr bwMode="auto">
          <a:xfrm>
            <a:off x="785786" y="1857364"/>
            <a:ext cx="6357982" cy="4820633"/>
          </a:xfrm>
          <a:prstGeom prst="rect">
            <a:avLst/>
          </a:prstGeom>
          <a:noFill/>
          <a:ln w="9525">
            <a:noFill/>
            <a:miter lim="800000"/>
            <a:headEnd/>
            <a:tailEnd/>
          </a:ln>
          <a:effectLst/>
        </p:spPr>
      </p:pic>
      <p:sp>
        <p:nvSpPr>
          <p:cNvPr id="9" name="TextBox 8"/>
          <p:cNvSpPr txBox="1"/>
          <p:nvPr/>
        </p:nvSpPr>
        <p:spPr>
          <a:xfrm>
            <a:off x="7308304" y="2708920"/>
            <a:ext cx="970137" cy="369332"/>
          </a:xfrm>
          <a:prstGeom prst="rect">
            <a:avLst/>
          </a:prstGeom>
          <a:noFill/>
        </p:spPr>
        <p:txBody>
          <a:bodyPr wrap="none" rtlCol="0">
            <a:spAutoFit/>
          </a:bodyPr>
          <a:lstStyle/>
          <a:p>
            <a:r>
              <a:rPr lang="zh-CN" altLang="en-US" b="1" dirty="0" smtClean="0">
                <a:solidFill>
                  <a:srgbClr val="C00000"/>
                </a:solidFill>
              </a:rPr>
              <a:t>工业</a:t>
            </a:r>
            <a:r>
              <a:rPr lang="en-US" altLang="zh-CN" b="1" dirty="0" smtClean="0">
                <a:solidFill>
                  <a:srgbClr val="C00000"/>
                </a:solidFill>
              </a:rPr>
              <a:t>4.0</a:t>
            </a:r>
            <a:endParaRPr lang="zh-CN" altLang="en-US" b="1" dirty="0">
              <a:solidFill>
                <a:srgbClr val="C00000"/>
              </a:solidFill>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827584" y="764704"/>
            <a:ext cx="4054315" cy="461665"/>
          </a:xfrm>
          <a:prstGeom prst="rect">
            <a:avLst/>
          </a:prstGeom>
        </p:spPr>
        <p:txBody>
          <a:bodyPr wrap="none">
            <a:spAutoFit/>
          </a:bodyPr>
          <a:lstStyle/>
          <a:p>
            <a:pPr fontAlgn="auto">
              <a:spcBef>
                <a:spcPts val="0"/>
              </a:spcBef>
              <a:spcAft>
                <a:spcPts val="120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（一）物联网技术与工业</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4.0</a:t>
            </a:r>
            <a:endParaRPr lang="en-US" altLang="zh-CN" sz="2400" b="1" cap="all" dirty="0" smtClean="0">
              <a:ln w="0"/>
              <a:solidFill>
                <a:srgbClr val="0070C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pic>
        <p:nvPicPr>
          <p:cNvPr id="304129" name="Picture 1"/>
          <p:cNvPicPr>
            <a:picLocks noChangeAspect="1" noChangeArrowheads="1"/>
          </p:cNvPicPr>
          <p:nvPr/>
        </p:nvPicPr>
        <p:blipFill>
          <a:blip r:embed="rId3" cstate="print"/>
          <a:srcRect/>
          <a:stretch>
            <a:fillRect/>
          </a:stretch>
        </p:blipFill>
        <p:spPr bwMode="auto">
          <a:xfrm>
            <a:off x="1000100" y="1196752"/>
            <a:ext cx="7400925" cy="4886325"/>
          </a:xfrm>
          <a:prstGeom prst="rect">
            <a:avLst/>
          </a:prstGeom>
          <a:noFill/>
          <a:ln w="9525">
            <a:noFill/>
            <a:miter lim="800000"/>
            <a:headEnd/>
            <a:tailEnd/>
          </a:ln>
          <a:effectLst/>
        </p:spPr>
      </p:pic>
      <p:sp>
        <p:nvSpPr>
          <p:cNvPr id="5" name="TextBox 4"/>
          <p:cNvSpPr txBox="1"/>
          <p:nvPr/>
        </p:nvSpPr>
        <p:spPr>
          <a:xfrm>
            <a:off x="1285852" y="1482504"/>
            <a:ext cx="2582758" cy="369332"/>
          </a:xfrm>
          <a:prstGeom prst="rect">
            <a:avLst/>
          </a:prstGeom>
          <a:noFill/>
        </p:spPr>
        <p:txBody>
          <a:bodyPr wrap="none" rtlCol="0">
            <a:spAutoFit/>
          </a:bodyPr>
          <a:lstStyle/>
          <a:p>
            <a:r>
              <a:rPr lang="zh-CN" altLang="en-US" b="1" dirty="0" smtClean="0">
                <a:solidFill>
                  <a:schemeClr val="accent1"/>
                </a:solidFill>
              </a:rPr>
              <a:t>工业</a:t>
            </a:r>
            <a:r>
              <a:rPr lang="en-US" altLang="zh-CN" b="1" dirty="0" smtClean="0">
                <a:solidFill>
                  <a:schemeClr val="accent1"/>
                </a:solidFill>
              </a:rPr>
              <a:t>4.0</a:t>
            </a:r>
            <a:r>
              <a:rPr lang="zh-CN" altLang="en-US" b="1" dirty="0" smtClean="0">
                <a:solidFill>
                  <a:schemeClr val="accent1"/>
                </a:solidFill>
              </a:rPr>
              <a:t>产生的技术背景</a:t>
            </a:r>
            <a:endParaRPr lang="zh-CN" altLang="en-US" b="1" dirty="0">
              <a:solidFill>
                <a:schemeClr val="accent1"/>
              </a:solidFill>
            </a:endParaRPr>
          </a:p>
        </p:txBody>
      </p:sp>
      <p:sp>
        <p:nvSpPr>
          <p:cNvPr id="6" name="矩形 5"/>
          <p:cNvSpPr/>
          <p:nvPr/>
        </p:nvSpPr>
        <p:spPr>
          <a:xfrm>
            <a:off x="2267744" y="6165304"/>
            <a:ext cx="4570482" cy="369332"/>
          </a:xfrm>
          <a:prstGeom prst="rect">
            <a:avLst/>
          </a:prstGeom>
        </p:spPr>
        <p:txBody>
          <a:bodyPr wrap="none">
            <a:spAutoFit/>
          </a:bodyPr>
          <a:lstStyle/>
          <a:p>
            <a:r>
              <a:rPr lang="zh-CN" altLang="en-US"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设备：小型化、低耗能、智能化、易于接入</a:t>
            </a:r>
            <a:endParaRPr lang="zh-CN" altLang="en-US" dirty="0"/>
          </a:p>
        </p:txBody>
      </p:sp>
    </p:spTree>
    <p:extLst>
      <p:ext uri="{BB962C8B-B14F-4D97-AF65-F5344CB8AC3E}">
        <p14:creationId xmlns:p14="http://schemas.microsoft.com/office/powerpoint/2010/main" xmlns="" val="47790956"/>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84</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95289" y="44624"/>
            <a:ext cx="8497192" cy="1631216"/>
          </a:xfrm>
          <a:prstGeom prst="rect">
            <a:avLst/>
          </a:prstGeom>
          <a:noFill/>
        </p:spPr>
        <p:txBody>
          <a:bodyPr wrap="square">
            <a:spAutoFit/>
          </a:bodyPr>
          <a:lstStyle/>
          <a:p>
            <a:pPr fontAlgn="auto">
              <a:spcBef>
                <a:spcPts val="0"/>
              </a:spcBef>
              <a:spcAft>
                <a:spcPts val="120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（一）物联网技术与工业</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4.0</a:t>
            </a:r>
            <a:endParaRPr lang="en-US" altLang="zh-CN" sz="2000" b="1" cap="all" dirty="0" smtClean="0">
              <a:ln w="0"/>
              <a:solidFill>
                <a:srgbClr val="0070C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marL="285750" indent="-285750" fontAlgn="auto">
              <a:spcBef>
                <a:spcPts val="1200"/>
              </a:spcBef>
              <a:spcAft>
                <a:spcPts val="0"/>
              </a:spcAft>
              <a:buFont typeface="Wingdings" panose="05000000000000000000" pitchFamily="2" charset="2"/>
              <a:buChar char="u"/>
              <a:defRPr/>
            </a:pPr>
            <a:r>
              <a:rPr lang="zh-CN" altLang="en-US" sz="1600" dirty="0">
                <a:solidFill>
                  <a:srgbClr val="002060"/>
                </a:solidFill>
                <a:latin typeface="微软雅黑" panose="020B0503020204020204" pitchFamily="34" charset="-122"/>
                <a:ea typeface="微软雅黑" panose="020B0503020204020204" pitchFamily="34" charset="-122"/>
              </a:rPr>
              <a:t>德国工业</a:t>
            </a:r>
            <a:r>
              <a:rPr lang="en-US" altLang="zh-CN" sz="1600" dirty="0">
                <a:solidFill>
                  <a:srgbClr val="002060"/>
                </a:solidFill>
                <a:latin typeface="微软雅黑" panose="020B0503020204020204" pitchFamily="34" charset="-122"/>
                <a:ea typeface="微软雅黑" panose="020B0503020204020204" pitchFamily="34" charset="-122"/>
              </a:rPr>
              <a:t>4.0</a:t>
            </a:r>
            <a:r>
              <a:rPr lang="zh-CN" altLang="en-US" sz="1600" dirty="0">
                <a:solidFill>
                  <a:srgbClr val="002060"/>
                </a:solidFill>
                <a:latin typeface="微软雅黑" panose="020B0503020204020204" pitchFamily="34" charset="-122"/>
                <a:ea typeface="微软雅黑" panose="020B0503020204020204" pitchFamily="34" charset="-122"/>
              </a:rPr>
              <a:t>的思路是：在工厂生产新的系统中</a:t>
            </a:r>
            <a:r>
              <a:rPr lang="zh-CN" altLang="en-US" sz="1600" dirty="0" smtClean="0">
                <a:solidFill>
                  <a:srgbClr val="002060"/>
                </a:solidFill>
                <a:latin typeface="微软雅黑" panose="020B0503020204020204" pitchFamily="34" charset="-122"/>
                <a:ea typeface="微软雅黑" panose="020B0503020204020204" pitchFamily="34" charset="-122"/>
              </a:rPr>
              <a:t>，</a:t>
            </a:r>
            <a:r>
              <a:rPr lang="zh-CN" altLang="en-US" sz="2000" b="1" cap="all" dirty="0" smtClean="0">
                <a:ln w="0"/>
                <a:solidFill>
                  <a:srgbClr val="C0000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不同的产品组件之间可以相互沟通，且产品的组件直接与生产系统沟通</a:t>
            </a:r>
            <a:r>
              <a:rPr lang="zh-CN" altLang="en-US" sz="1600" dirty="0" smtClean="0">
                <a:solidFill>
                  <a:srgbClr val="002060"/>
                </a:solidFill>
                <a:latin typeface="微软雅黑" panose="020B0503020204020204" pitchFamily="34" charset="-122"/>
                <a:ea typeface="微软雅黑" panose="020B0503020204020204" pitchFamily="34" charset="-122"/>
              </a:rPr>
              <a:t>，</a:t>
            </a:r>
            <a:r>
              <a:rPr lang="zh-CN" altLang="en-US" sz="1600" dirty="0">
                <a:solidFill>
                  <a:srgbClr val="002060"/>
                </a:solidFill>
                <a:latin typeface="微软雅黑" panose="020B0503020204020204" pitchFamily="34" charset="-122"/>
                <a:ea typeface="微软雅黑" panose="020B0503020204020204" pitchFamily="34" charset="-122"/>
              </a:rPr>
              <a:t>发出接下来所需生产过程的指令，这样将改变整个生产</a:t>
            </a:r>
            <a:r>
              <a:rPr lang="zh-CN" altLang="en-US" sz="1600" dirty="0" smtClean="0">
                <a:solidFill>
                  <a:srgbClr val="002060"/>
                </a:solidFill>
                <a:latin typeface="微软雅黑" panose="020B0503020204020204" pitchFamily="34" charset="-122"/>
                <a:ea typeface="微软雅黑" panose="020B0503020204020204" pitchFamily="34" charset="-122"/>
              </a:rPr>
              <a:t>技术过程，使生产系统更加</a:t>
            </a:r>
            <a:r>
              <a:rPr lang="zh-CN" altLang="en-US" sz="1600" dirty="0">
                <a:solidFill>
                  <a:srgbClr val="002060"/>
                </a:solidFill>
                <a:latin typeface="微软雅黑" panose="020B0503020204020204" pitchFamily="34" charset="-122"/>
                <a:ea typeface="微软雅黑" panose="020B0503020204020204" pitchFamily="34" charset="-122"/>
              </a:rPr>
              <a:t>智能</a:t>
            </a:r>
            <a:r>
              <a:rPr lang="zh-CN" altLang="en-US" sz="1600" dirty="0" smtClean="0">
                <a:solidFill>
                  <a:srgbClr val="002060"/>
                </a:solidFill>
                <a:latin typeface="微软雅黑" panose="020B0503020204020204" pitchFamily="34" charset="-122"/>
                <a:ea typeface="微软雅黑" panose="020B0503020204020204" pitchFamily="34" charset="-122"/>
              </a:rPr>
              <a:t>，效率更高。</a:t>
            </a:r>
            <a:endParaRPr lang="en-US" altLang="zh-CN" sz="1600" dirty="0" smtClean="0">
              <a:solidFill>
                <a:srgbClr val="002060"/>
              </a:solidFill>
              <a:latin typeface="微软雅黑" panose="020B0503020204020204" pitchFamily="34" charset="-122"/>
              <a:ea typeface="微软雅黑" panose="020B0503020204020204" pitchFamily="34" charset="-122"/>
            </a:endParaRPr>
          </a:p>
        </p:txBody>
      </p:sp>
      <p:pic>
        <p:nvPicPr>
          <p:cNvPr id="305154" name="Picture 2"/>
          <p:cNvPicPr>
            <a:picLocks noChangeAspect="1" noChangeArrowheads="1"/>
          </p:cNvPicPr>
          <p:nvPr/>
        </p:nvPicPr>
        <p:blipFill>
          <a:blip r:embed="rId2" cstate="print"/>
          <a:srcRect/>
          <a:stretch>
            <a:fillRect/>
          </a:stretch>
        </p:blipFill>
        <p:spPr bwMode="auto">
          <a:xfrm>
            <a:off x="4658115" y="2500306"/>
            <a:ext cx="4485885" cy="3457582"/>
          </a:xfrm>
          <a:prstGeom prst="rect">
            <a:avLst/>
          </a:prstGeom>
          <a:noFill/>
          <a:ln w="9525">
            <a:noFill/>
            <a:miter lim="800000"/>
            <a:headEnd/>
            <a:tailEnd/>
          </a:ln>
          <a:effectLst/>
        </p:spPr>
      </p:pic>
      <p:pic>
        <p:nvPicPr>
          <p:cNvPr id="305155" name="Picture 3"/>
          <p:cNvPicPr>
            <a:picLocks noChangeAspect="1" noChangeArrowheads="1"/>
          </p:cNvPicPr>
          <p:nvPr/>
        </p:nvPicPr>
        <p:blipFill>
          <a:blip r:embed="rId3" cstate="print"/>
          <a:srcRect/>
          <a:stretch>
            <a:fillRect/>
          </a:stretch>
        </p:blipFill>
        <p:spPr bwMode="auto">
          <a:xfrm>
            <a:off x="0" y="2428869"/>
            <a:ext cx="4572000" cy="3457755"/>
          </a:xfrm>
          <a:prstGeom prst="rect">
            <a:avLst/>
          </a:prstGeom>
          <a:noFill/>
          <a:ln w="9525">
            <a:noFill/>
            <a:miter lim="800000"/>
            <a:headEnd/>
            <a:tailEnd/>
          </a:ln>
          <a:effectLst/>
        </p:spPr>
      </p:pic>
      <p:cxnSp>
        <p:nvCxnSpPr>
          <p:cNvPr id="9" name="直接连接符 8"/>
          <p:cNvCxnSpPr/>
          <p:nvPr/>
        </p:nvCxnSpPr>
        <p:spPr>
          <a:xfrm rot="5400000">
            <a:off x="2575912" y="4361870"/>
            <a:ext cx="4134605" cy="44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547664" y="5949280"/>
            <a:ext cx="877163" cy="369332"/>
          </a:xfrm>
          <a:prstGeom prst="rect">
            <a:avLst/>
          </a:prstGeom>
        </p:spPr>
        <p:txBody>
          <a:bodyPr wrap="none">
            <a:spAutoFit/>
          </a:bodyPr>
          <a:lstStyle/>
          <a:p>
            <a:r>
              <a:rPr lang="zh-CN" altLang="en-US" b="1" dirty="0" smtClean="0">
                <a:solidFill>
                  <a:schemeClr val="tx2">
                    <a:lumMod val="50000"/>
                  </a:schemeClr>
                </a:solidFill>
              </a:rPr>
              <a:t>流水线</a:t>
            </a:r>
            <a:endParaRPr lang="zh-CN" altLang="en-US" b="1" dirty="0">
              <a:solidFill>
                <a:schemeClr val="tx2">
                  <a:lumMod val="50000"/>
                </a:schemeClr>
              </a:solidFill>
            </a:endParaRPr>
          </a:p>
        </p:txBody>
      </p:sp>
      <p:sp>
        <p:nvSpPr>
          <p:cNvPr id="10" name="矩形 9"/>
          <p:cNvSpPr/>
          <p:nvPr/>
        </p:nvSpPr>
        <p:spPr>
          <a:xfrm>
            <a:off x="5652120" y="5949280"/>
            <a:ext cx="2741456" cy="369332"/>
          </a:xfrm>
          <a:prstGeom prst="rect">
            <a:avLst/>
          </a:prstGeom>
        </p:spPr>
        <p:txBody>
          <a:bodyPr wrap="none">
            <a:spAutoFit/>
          </a:bodyPr>
          <a:lstStyle/>
          <a:p>
            <a:r>
              <a:rPr lang="zh-CN" altLang="en-US" b="1" dirty="0" smtClean="0">
                <a:solidFill>
                  <a:schemeClr val="tx2">
                    <a:lumMod val="50000"/>
                  </a:schemeClr>
                </a:solidFill>
              </a:rPr>
              <a:t>个性化定制、柔性化生产</a:t>
            </a:r>
            <a:endParaRPr lang="zh-CN" altLang="en-US" b="1" dirty="0">
              <a:solidFill>
                <a:schemeClr val="tx2">
                  <a:lumMod val="50000"/>
                </a:schemeClr>
              </a:solidFill>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85</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95289" y="44624"/>
            <a:ext cx="8497192" cy="1508105"/>
          </a:xfrm>
          <a:prstGeom prst="rect">
            <a:avLst/>
          </a:prstGeom>
          <a:noFill/>
        </p:spPr>
        <p:txBody>
          <a:bodyPr wrap="square">
            <a:spAutoFit/>
          </a:bodyPr>
          <a:lstStyle/>
          <a:p>
            <a:pPr fontAlgn="auto">
              <a:spcBef>
                <a:spcPts val="0"/>
              </a:spcBef>
              <a:spcAft>
                <a:spcPts val="1200"/>
              </a:spcAft>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（一）物联网技术与工业</a:t>
            </a:r>
            <a:r>
              <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4.0</a:t>
            </a:r>
            <a:endParaRPr lang="en-US" altLang="zh-CN" sz="1600" dirty="0">
              <a:solidFill>
                <a:srgbClr val="002060"/>
              </a:solidFill>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Font typeface="Wingdings" panose="05000000000000000000" pitchFamily="2" charset="2"/>
              <a:buChar char="u"/>
              <a:defRPr/>
            </a:pPr>
            <a:r>
              <a:rPr lang="zh-CN" altLang="en-US" sz="1600" dirty="0" smtClean="0">
                <a:solidFill>
                  <a:srgbClr val="002060"/>
                </a:solidFill>
                <a:latin typeface="微软雅黑" panose="020B0503020204020204" pitchFamily="34" charset="-122"/>
                <a:ea typeface="微软雅黑" panose="020B0503020204020204" pitchFamily="34" charset="-122"/>
              </a:rPr>
              <a:t>在工业</a:t>
            </a:r>
            <a:r>
              <a:rPr lang="en-US" altLang="zh-CN" sz="1600" dirty="0" smtClean="0">
                <a:solidFill>
                  <a:srgbClr val="002060"/>
                </a:solidFill>
                <a:latin typeface="微软雅黑" panose="020B0503020204020204" pitchFamily="34" charset="-122"/>
                <a:ea typeface="微软雅黑" panose="020B0503020204020204" pitchFamily="34" charset="-122"/>
              </a:rPr>
              <a:t>4.0</a:t>
            </a:r>
            <a:r>
              <a:rPr lang="zh-CN" altLang="en-US" sz="1600" dirty="0" smtClean="0">
                <a:solidFill>
                  <a:srgbClr val="002060"/>
                </a:solidFill>
                <a:latin typeface="微软雅黑" panose="020B0503020204020204" pitchFamily="34" charset="-122"/>
                <a:ea typeface="微软雅黑" panose="020B0503020204020204" pitchFamily="34" charset="-122"/>
              </a:rPr>
              <a:t>阶段，把设备、生产线、工厂、供应商、产品、客户紧密地连接在一起，有利于从根本上改造包括制造、工程、材料使用、供应链和生命周期管理的工业过程。（安筱鹏，</a:t>
            </a:r>
            <a:r>
              <a:rPr lang="en-US" altLang="zh-CN" sz="1600" dirty="0" smtClean="0">
                <a:solidFill>
                  <a:srgbClr val="002060"/>
                </a:solidFill>
                <a:latin typeface="微软雅黑" panose="020B0503020204020204" pitchFamily="34" charset="-122"/>
                <a:ea typeface="微软雅黑" panose="020B0503020204020204" pitchFamily="34" charset="-122"/>
              </a:rPr>
              <a:t>2014</a:t>
            </a:r>
            <a:r>
              <a:rPr lang="zh-CN" altLang="en-US" sz="1600" dirty="0" smtClean="0">
                <a:solidFill>
                  <a:srgbClr val="002060"/>
                </a:solidFill>
                <a:latin typeface="微软雅黑" panose="020B0503020204020204" pitchFamily="34" charset="-122"/>
                <a:ea typeface="微软雅黑" panose="020B0503020204020204" pitchFamily="34" charset="-122"/>
              </a:rPr>
              <a:t>）</a:t>
            </a:r>
            <a:endParaRPr lang="en-US" altLang="zh-CN" sz="1600" dirty="0" smtClean="0">
              <a:solidFill>
                <a:srgbClr val="002060"/>
              </a:solidFill>
              <a:latin typeface="微软雅黑" panose="020B0503020204020204" pitchFamily="34" charset="-122"/>
              <a:ea typeface="微软雅黑" panose="020B0503020204020204" pitchFamily="34" charset="-122"/>
            </a:endParaRPr>
          </a:p>
        </p:txBody>
      </p:sp>
      <p:graphicFrame>
        <p:nvGraphicFramePr>
          <p:cNvPr id="7" name="图示 6"/>
          <p:cNvGraphicFramePr/>
          <p:nvPr/>
        </p:nvGraphicFramePr>
        <p:xfrm>
          <a:off x="0" y="2928934"/>
          <a:ext cx="3357554" cy="2286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8"/>
          <p:cNvGraphicFramePr/>
          <p:nvPr/>
        </p:nvGraphicFramePr>
        <p:xfrm>
          <a:off x="3048000" y="2214554"/>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右箭头 9"/>
          <p:cNvSpPr/>
          <p:nvPr/>
        </p:nvSpPr>
        <p:spPr>
          <a:xfrm>
            <a:off x="3000364" y="3643314"/>
            <a:ext cx="714380" cy="500066"/>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86</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395289" y="260648"/>
            <a:ext cx="8497192" cy="830997"/>
          </a:xfrm>
          <a:prstGeom prst="rect">
            <a:avLst/>
          </a:prstGeom>
          <a:noFill/>
        </p:spPr>
        <p:txBody>
          <a:bodyPr wrap="square">
            <a:spAutoFit/>
          </a:bodyPr>
          <a:lstStyle/>
          <a:p>
            <a:pPr marL="285750" indent="-285750" fontAlgn="auto">
              <a:spcBef>
                <a:spcPts val="1200"/>
              </a:spcBef>
              <a:spcAft>
                <a:spcPts val="0"/>
              </a:spcAft>
              <a:buFont typeface="Wingdings" panose="05000000000000000000" pitchFamily="2" charset="2"/>
              <a:buChar char="u"/>
              <a:defRPr/>
            </a:pPr>
            <a:r>
              <a:rPr lang="zh-CN" altLang="en-US" sz="1600" dirty="0" smtClean="0">
                <a:solidFill>
                  <a:srgbClr val="002060"/>
                </a:solidFill>
                <a:latin typeface="微软雅黑" panose="020B0503020204020204" pitchFamily="34" charset="-122"/>
                <a:ea typeface="微软雅黑" panose="020B0503020204020204" pitchFamily="34" charset="-122"/>
              </a:rPr>
              <a:t>在</a:t>
            </a:r>
            <a:r>
              <a:rPr lang="zh-CN" altLang="en-US" sz="1600" dirty="0">
                <a:solidFill>
                  <a:srgbClr val="002060"/>
                </a:solidFill>
                <a:latin typeface="微软雅黑" panose="020B0503020204020204" pitchFamily="34" charset="-122"/>
                <a:ea typeface="微软雅黑" panose="020B0503020204020204" pitchFamily="34" charset="-122"/>
              </a:rPr>
              <a:t>“工业</a:t>
            </a:r>
            <a:r>
              <a:rPr lang="en-US" altLang="zh-CN" sz="1600" dirty="0">
                <a:solidFill>
                  <a:srgbClr val="002060"/>
                </a:solidFill>
                <a:latin typeface="微软雅黑" panose="020B0503020204020204" pitchFamily="34" charset="-122"/>
                <a:ea typeface="微软雅黑" panose="020B0503020204020204" pitchFamily="34" charset="-122"/>
              </a:rPr>
              <a:t>4.0”</a:t>
            </a:r>
            <a:r>
              <a:rPr lang="zh-CN" altLang="en-US" sz="1600" dirty="0">
                <a:solidFill>
                  <a:srgbClr val="002060"/>
                </a:solidFill>
                <a:latin typeface="微软雅黑" panose="020B0503020204020204" pitchFamily="34" charset="-122"/>
                <a:ea typeface="微软雅黑" panose="020B0503020204020204" pitchFamily="34" charset="-122"/>
              </a:rPr>
              <a:t>的规划中，制造商将以“信息物理系统”（</a:t>
            </a:r>
            <a:r>
              <a:rPr lang="en-US" altLang="zh-CN" sz="1600" dirty="0">
                <a:solidFill>
                  <a:srgbClr val="002060"/>
                </a:solidFill>
                <a:latin typeface="微软雅黑" panose="020B0503020204020204" pitchFamily="34" charset="-122"/>
                <a:ea typeface="微软雅黑" panose="020B0503020204020204" pitchFamily="34" charset="-122"/>
              </a:rPr>
              <a:t>Cyber-Physical Systems</a:t>
            </a:r>
            <a:r>
              <a:rPr lang="zh-CN" altLang="en-US" sz="1600" dirty="0">
                <a:solidFill>
                  <a:srgbClr val="002060"/>
                </a:solidFill>
                <a:latin typeface="微软雅黑" panose="020B0503020204020204" pitchFamily="34" charset="-122"/>
                <a:ea typeface="微软雅黑" panose="020B0503020204020204" pitchFamily="34" charset="-122"/>
              </a:rPr>
              <a:t>：</a:t>
            </a:r>
            <a:r>
              <a:rPr lang="en-US" altLang="zh-CN" sz="1600" dirty="0">
                <a:solidFill>
                  <a:srgbClr val="002060"/>
                </a:solidFill>
                <a:latin typeface="微软雅黑" panose="020B0503020204020204" pitchFamily="34" charset="-122"/>
                <a:ea typeface="微软雅黑" panose="020B0503020204020204" pitchFamily="34" charset="-122"/>
              </a:rPr>
              <a:t>CPS</a:t>
            </a:r>
            <a:r>
              <a:rPr lang="zh-CN" altLang="en-US" sz="1600" dirty="0">
                <a:solidFill>
                  <a:srgbClr val="002060"/>
                </a:solidFill>
                <a:latin typeface="微软雅黑" panose="020B0503020204020204" pitchFamily="34" charset="-122"/>
                <a:ea typeface="微软雅黑" panose="020B0503020204020204" pitchFamily="34" charset="-122"/>
              </a:rPr>
              <a:t>）为框架</a:t>
            </a:r>
            <a:r>
              <a:rPr lang="zh-CN" altLang="en-US" sz="1600" dirty="0" smtClean="0">
                <a:solidFill>
                  <a:srgbClr val="002060"/>
                </a:solidFill>
                <a:latin typeface="微软雅黑" panose="020B0503020204020204" pitchFamily="34" charset="-122"/>
                <a:ea typeface="微软雅黑" panose="020B0503020204020204" pitchFamily="34" charset="-122"/>
              </a:rPr>
              <a:t>建立包含其设备、仓储系统和工业产品的全球性网络</a:t>
            </a:r>
            <a:r>
              <a:rPr lang="zh-CN" altLang="en-US" sz="1600" dirty="0">
                <a:solidFill>
                  <a:srgbClr val="002060"/>
                </a:solidFill>
                <a:latin typeface="微软雅黑" panose="020B0503020204020204" pitchFamily="34" charset="-122"/>
                <a:ea typeface="微软雅黑" panose="020B0503020204020204" pitchFamily="34" charset="-122"/>
              </a:rPr>
              <a:t>。其意义在于将物理</a:t>
            </a:r>
            <a:r>
              <a:rPr lang="zh-CN" altLang="en-US" sz="1600" dirty="0" smtClean="0">
                <a:solidFill>
                  <a:srgbClr val="002060"/>
                </a:solidFill>
                <a:latin typeface="微软雅黑" panose="020B0503020204020204" pitchFamily="34" charset="-122"/>
                <a:ea typeface="微软雅黑" panose="020B0503020204020204" pitchFamily="34" charset="-122"/>
              </a:rPr>
              <a:t>设备连接到物联网上</a:t>
            </a:r>
            <a:r>
              <a:rPr lang="zh-CN" altLang="en-US" sz="1600" dirty="0">
                <a:solidFill>
                  <a:srgbClr val="002060"/>
                </a:solidFill>
                <a:latin typeface="微软雅黑" panose="020B0503020204020204" pitchFamily="34" charset="-122"/>
                <a:ea typeface="微软雅黑" panose="020B0503020204020204" pitchFamily="34" charset="-122"/>
              </a:rPr>
              <a:t>，</a:t>
            </a:r>
            <a:r>
              <a:rPr lang="zh-CN" altLang="en-US" sz="1600" dirty="0" smtClean="0">
                <a:solidFill>
                  <a:srgbClr val="002060"/>
                </a:solidFill>
                <a:latin typeface="微软雅黑" panose="020B0503020204020204" pitchFamily="34" charset="-122"/>
                <a:ea typeface="微软雅黑" panose="020B0503020204020204" pitchFamily="34" charset="-122"/>
              </a:rPr>
              <a:t>让物理设备具有计算、通信、精确控制、远程协调和自治等五大功能</a:t>
            </a:r>
            <a:r>
              <a:rPr lang="zh-CN" altLang="en-US" sz="1600" dirty="0">
                <a:solidFill>
                  <a:srgbClr val="002060"/>
                </a:solidFill>
                <a:latin typeface="微软雅黑" panose="020B0503020204020204" pitchFamily="34" charset="-122"/>
                <a:ea typeface="微软雅黑" panose="020B0503020204020204" pitchFamily="34" charset="-122"/>
              </a:rPr>
              <a:t>。</a:t>
            </a:r>
          </a:p>
        </p:txBody>
      </p:sp>
      <p:sp>
        <p:nvSpPr>
          <p:cNvPr id="26" name="内容占位符 2"/>
          <p:cNvSpPr txBox="1">
            <a:spLocks/>
          </p:cNvSpPr>
          <p:nvPr/>
        </p:nvSpPr>
        <p:spPr>
          <a:xfrm>
            <a:off x="522288" y="1681459"/>
            <a:ext cx="8432800" cy="855663"/>
          </a:xfrm>
          <a:prstGeom prst="rect">
            <a:avLst/>
          </a:prstGeom>
        </p:spPr>
        <p:txBody>
          <a:bodyPr/>
          <a:lstStyle/>
          <a:p>
            <a:pPr marL="342900" marR="0" lvl="0" indent="-342900" algn="l" defTabSz="-13873163" rtl="0" eaLnBrk="0" fontAlgn="base" latinLnBrk="0" hangingPunct="0">
              <a:lnSpc>
                <a:spcPct val="100000"/>
              </a:lnSpc>
              <a:spcBef>
                <a:spcPct val="20000"/>
              </a:spcBef>
              <a:spcAft>
                <a:spcPct val="0"/>
              </a:spcAft>
              <a:buClrTx/>
              <a:buSzTx/>
              <a:buFontTx/>
              <a:buChar char="•"/>
              <a:tabLst/>
              <a:defRPr/>
            </a:pPr>
            <a:r>
              <a:rPr kumimoji="0" lang="zh-CN" altLang="en-US" sz="2000" b="1" i="0" u="none" strike="noStrike" kern="0" cap="none" spc="0" normalizeH="0" baseline="0" noProof="0" dirty="0" smtClean="0">
                <a:ln w="0"/>
                <a:solidFill>
                  <a:srgbClr val="C00000"/>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Times New Roman" pitchFamily="18" charset="0"/>
              </a:rPr>
              <a:t>智慧工厂的架构</a:t>
            </a:r>
          </a:p>
          <a:p>
            <a:pPr marL="342900" marR="0" lvl="0" indent="-342900" algn="l" defTabSz="-13873163"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2000" b="1" i="0" u="none" strike="noStrike" kern="0" cap="none" spc="0" normalizeH="0" baseline="0" noProof="0" dirty="0" smtClean="0">
                <a:ln w="0"/>
                <a:solidFill>
                  <a:srgbClr val="C00000"/>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Times New Roman" pitchFamily="18" charset="0"/>
              </a:rPr>
              <a:t>     ——</a:t>
            </a:r>
            <a:r>
              <a:rPr kumimoji="0" lang="zh-CN" altLang="en-US" sz="2000" b="1" i="0" u="none" strike="noStrike" kern="0" cap="none" spc="0" normalizeH="0" baseline="0" noProof="0" dirty="0" smtClean="0">
                <a:ln w="0"/>
                <a:solidFill>
                  <a:srgbClr val="C00000"/>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Times New Roman" pitchFamily="18" charset="0"/>
              </a:rPr>
              <a:t>基于物联网和服务互联网</a:t>
            </a:r>
            <a:endParaRPr kumimoji="0" lang="en-US" altLang="zh-CN" sz="2000" b="1" i="0" u="none" strike="noStrike" kern="0" cap="none" spc="0" normalizeH="0" baseline="0" noProof="0" dirty="0" smtClean="0">
              <a:ln w="0"/>
              <a:solidFill>
                <a:srgbClr val="C00000"/>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Times New Roman" pitchFamily="18" charset="0"/>
            </a:endParaRPr>
          </a:p>
        </p:txBody>
      </p:sp>
      <p:sp>
        <p:nvSpPr>
          <p:cNvPr id="27" name="矩形 26"/>
          <p:cNvSpPr/>
          <p:nvPr/>
        </p:nvSpPr>
        <p:spPr>
          <a:xfrm>
            <a:off x="971550" y="6326212"/>
            <a:ext cx="7245350" cy="531812"/>
          </a:xfrm>
          <a:prstGeom prst="rect">
            <a:avLst/>
          </a:prstGeom>
          <a:solidFill>
            <a:schemeClr val="tx2">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800" b="1" dirty="0">
                <a:solidFill>
                  <a:srgbClr val="000000"/>
                </a:solidFill>
                <a:latin typeface="Times New Roman" pitchFamily="18" charset="0"/>
                <a:ea typeface="华文中宋" panose="02010600040101010101" pitchFamily="2" charset="-122"/>
                <a:cs typeface="Times New Roman" pitchFamily="18" charset="0"/>
              </a:rPr>
              <a:t>物联网</a:t>
            </a:r>
          </a:p>
        </p:txBody>
      </p:sp>
      <p:sp>
        <p:nvSpPr>
          <p:cNvPr id="28" name="矩形 27"/>
          <p:cNvSpPr/>
          <p:nvPr/>
        </p:nvSpPr>
        <p:spPr>
          <a:xfrm>
            <a:off x="971550" y="2608287"/>
            <a:ext cx="7246938" cy="577850"/>
          </a:xfrm>
          <a:prstGeom prst="rect">
            <a:avLst/>
          </a:prstGeom>
          <a:solidFill>
            <a:schemeClr val="tx2">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800" b="1" dirty="0">
                <a:solidFill>
                  <a:srgbClr val="000000"/>
                </a:solidFill>
                <a:latin typeface="Times New Roman" pitchFamily="18" charset="0"/>
                <a:ea typeface="华文中宋" panose="02010600040101010101" pitchFamily="2" charset="-122"/>
                <a:cs typeface="Times New Roman" pitchFamily="18" charset="0"/>
              </a:rPr>
              <a:t>服务互联网</a:t>
            </a:r>
          </a:p>
        </p:txBody>
      </p:sp>
      <p:sp>
        <p:nvSpPr>
          <p:cNvPr id="29" name="矩形 28"/>
          <p:cNvSpPr/>
          <p:nvPr/>
        </p:nvSpPr>
        <p:spPr>
          <a:xfrm>
            <a:off x="971550" y="4032274"/>
            <a:ext cx="1620838" cy="898525"/>
          </a:xfrm>
          <a:prstGeom prst="rect">
            <a:avLst/>
          </a:prstGeom>
          <a:solidFill>
            <a:schemeClr val="tx2">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r>
              <a:rPr lang="zh-CN" altLang="en-US" sz="2400" b="1" smtClean="0">
                <a:solidFill>
                  <a:srgbClr val="0000FF"/>
                </a:solidFill>
                <a:latin typeface="Times New Roman" pitchFamily="18" charset="0"/>
                <a:cs typeface="Times New Roman" pitchFamily="18" charset="0"/>
              </a:rPr>
              <a:t>智能物料</a:t>
            </a:r>
          </a:p>
        </p:txBody>
      </p:sp>
      <p:sp>
        <p:nvSpPr>
          <p:cNvPr id="30" name="矩形 29"/>
          <p:cNvSpPr/>
          <p:nvPr/>
        </p:nvSpPr>
        <p:spPr>
          <a:xfrm>
            <a:off x="971550" y="4930799"/>
            <a:ext cx="1620838" cy="495300"/>
          </a:xfrm>
          <a:prstGeom prst="rect">
            <a:avLst/>
          </a:prstGeom>
          <a:solidFill>
            <a:srgbClr val="66FF33"/>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dirty="0">
                <a:solidFill>
                  <a:srgbClr val="0000FF"/>
                </a:solidFill>
                <a:latin typeface="Times New Roman" pitchFamily="18" charset="0"/>
                <a:ea typeface="黑体" panose="02010609060101010101" pitchFamily="49" charset="-122"/>
                <a:cs typeface="Times New Roman" pitchFamily="18" charset="0"/>
              </a:rPr>
              <a:t>APP</a:t>
            </a:r>
            <a:r>
              <a:rPr lang="zh-CN" altLang="en-US" sz="2400" b="1" dirty="0">
                <a:solidFill>
                  <a:srgbClr val="0000FF"/>
                </a:solidFill>
                <a:latin typeface="Times New Roman" pitchFamily="18" charset="0"/>
                <a:ea typeface="黑体" panose="02010609060101010101" pitchFamily="49" charset="-122"/>
                <a:cs typeface="Times New Roman" pitchFamily="18" charset="0"/>
              </a:rPr>
              <a:t>平台</a:t>
            </a:r>
          </a:p>
        </p:txBody>
      </p:sp>
      <p:sp>
        <p:nvSpPr>
          <p:cNvPr id="31" name="矩形 30"/>
          <p:cNvSpPr/>
          <p:nvPr/>
        </p:nvSpPr>
        <p:spPr>
          <a:xfrm>
            <a:off x="6602413" y="4032274"/>
            <a:ext cx="1620837" cy="898525"/>
          </a:xfrm>
          <a:prstGeom prst="rect">
            <a:avLst/>
          </a:prstGeom>
          <a:solidFill>
            <a:schemeClr val="tx2">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400" b="1" dirty="0">
                <a:solidFill>
                  <a:srgbClr val="0000FF"/>
                </a:solidFill>
                <a:latin typeface="Times New Roman" pitchFamily="18" charset="0"/>
                <a:cs typeface="Times New Roman" pitchFamily="18" charset="0"/>
              </a:rPr>
              <a:t>智能产品</a:t>
            </a:r>
          </a:p>
        </p:txBody>
      </p:sp>
      <p:sp>
        <p:nvSpPr>
          <p:cNvPr id="32" name="矩形 31"/>
          <p:cNvSpPr/>
          <p:nvPr/>
        </p:nvSpPr>
        <p:spPr>
          <a:xfrm>
            <a:off x="6602413" y="4930799"/>
            <a:ext cx="1620837" cy="495300"/>
          </a:xfrm>
          <a:prstGeom prst="rect">
            <a:avLst/>
          </a:prstGeom>
          <a:solidFill>
            <a:srgbClr val="66FF33"/>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dirty="0">
                <a:solidFill>
                  <a:srgbClr val="0000FF"/>
                </a:solidFill>
                <a:latin typeface="Times New Roman" pitchFamily="18" charset="0"/>
                <a:ea typeface="黑体" panose="02010609060101010101" pitchFamily="49" charset="-122"/>
                <a:cs typeface="Times New Roman" pitchFamily="18" charset="0"/>
              </a:rPr>
              <a:t>APP</a:t>
            </a:r>
            <a:r>
              <a:rPr lang="zh-CN" altLang="en-US" sz="2400" b="1" dirty="0">
                <a:solidFill>
                  <a:srgbClr val="0000FF"/>
                </a:solidFill>
                <a:latin typeface="Times New Roman" pitchFamily="18" charset="0"/>
                <a:ea typeface="黑体" panose="02010609060101010101" pitchFamily="49" charset="-122"/>
                <a:cs typeface="Times New Roman" pitchFamily="18" charset="0"/>
              </a:rPr>
              <a:t>平台</a:t>
            </a:r>
          </a:p>
        </p:txBody>
      </p:sp>
      <p:sp>
        <p:nvSpPr>
          <p:cNvPr id="33" name="矩形 32"/>
          <p:cNvSpPr/>
          <p:nvPr/>
        </p:nvSpPr>
        <p:spPr>
          <a:xfrm>
            <a:off x="3022600" y="3535387"/>
            <a:ext cx="3149600" cy="2476500"/>
          </a:xfrm>
          <a:prstGeom prst="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base">
              <a:spcBef>
                <a:spcPct val="0"/>
              </a:spcBef>
              <a:spcAft>
                <a:spcPct val="0"/>
              </a:spcAft>
              <a:defRPr/>
            </a:pPr>
            <a:r>
              <a:rPr lang="zh-CN" altLang="en-US" sz="2400" b="1" dirty="0" smtClean="0">
                <a:solidFill>
                  <a:srgbClr val="0000FF"/>
                </a:solidFill>
                <a:latin typeface="Times New Roman" pitchFamily="18" charset="0"/>
                <a:ea typeface="黑体" panose="02010609060101010101" pitchFamily="49" charset="-122"/>
                <a:cs typeface="Times New Roman" pitchFamily="18" charset="0"/>
              </a:rPr>
              <a:t>信息物理生产</a:t>
            </a:r>
            <a:r>
              <a:rPr lang="zh-CN" altLang="en-US" sz="2400" b="1" dirty="0">
                <a:solidFill>
                  <a:srgbClr val="0000FF"/>
                </a:solidFill>
                <a:latin typeface="Times New Roman" pitchFamily="18" charset="0"/>
                <a:ea typeface="黑体" panose="02010609060101010101" pitchFamily="49" charset="-122"/>
                <a:cs typeface="Times New Roman" pitchFamily="18" charset="0"/>
              </a:rPr>
              <a:t>系统</a:t>
            </a:r>
          </a:p>
        </p:txBody>
      </p:sp>
      <p:sp>
        <p:nvSpPr>
          <p:cNvPr id="34" name="矩形 33"/>
          <p:cNvSpPr/>
          <p:nvPr/>
        </p:nvSpPr>
        <p:spPr>
          <a:xfrm>
            <a:off x="3327400" y="4346599"/>
            <a:ext cx="2540000" cy="539750"/>
          </a:xfrm>
          <a:prstGeom prst="rect">
            <a:avLst/>
          </a:prstGeom>
          <a:solidFill>
            <a:schemeClr val="tx2">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400" b="1" dirty="0">
                <a:solidFill>
                  <a:srgbClr val="0000FF"/>
                </a:solidFill>
                <a:latin typeface="Times New Roman" pitchFamily="18" charset="0"/>
                <a:ea typeface="黑体" panose="02010609060101010101" pitchFamily="49" charset="-122"/>
                <a:cs typeface="Times New Roman" pitchFamily="18" charset="0"/>
              </a:rPr>
              <a:t>智慧工厂</a:t>
            </a:r>
          </a:p>
        </p:txBody>
      </p:sp>
      <p:sp>
        <p:nvSpPr>
          <p:cNvPr id="35" name="矩形 34"/>
          <p:cNvSpPr/>
          <p:nvPr/>
        </p:nvSpPr>
        <p:spPr>
          <a:xfrm>
            <a:off x="3327400" y="4886349"/>
            <a:ext cx="2540000" cy="495300"/>
          </a:xfrm>
          <a:prstGeom prst="rect">
            <a:avLst/>
          </a:prstGeom>
          <a:solidFill>
            <a:srgbClr val="66FF33"/>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CN" sz="2400" b="1" dirty="0">
                <a:solidFill>
                  <a:srgbClr val="0000FF"/>
                </a:solidFill>
                <a:latin typeface="Times New Roman" pitchFamily="18" charset="0"/>
                <a:ea typeface="黑体" panose="02010609060101010101" pitchFamily="49" charset="-122"/>
                <a:cs typeface="Times New Roman" pitchFamily="18" charset="0"/>
              </a:rPr>
              <a:t>APP</a:t>
            </a:r>
            <a:r>
              <a:rPr lang="zh-CN" altLang="en-US" sz="2400" b="1" dirty="0">
                <a:solidFill>
                  <a:srgbClr val="0000FF"/>
                </a:solidFill>
                <a:latin typeface="Times New Roman" pitchFamily="18" charset="0"/>
                <a:ea typeface="黑体" panose="02010609060101010101" pitchFamily="49" charset="-122"/>
                <a:cs typeface="Times New Roman" pitchFamily="18" charset="0"/>
              </a:rPr>
              <a:t>平台</a:t>
            </a:r>
          </a:p>
        </p:txBody>
      </p:sp>
      <p:sp>
        <p:nvSpPr>
          <p:cNvPr id="36" name="矩形 35"/>
          <p:cNvSpPr/>
          <p:nvPr/>
        </p:nvSpPr>
        <p:spPr>
          <a:xfrm>
            <a:off x="3327400" y="3618730"/>
            <a:ext cx="2540000" cy="727869"/>
          </a:xfrm>
          <a:prstGeom prst="rect">
            <a:avLst/>
          </a:prstGeom>
          <a:solidFill>
            <a:schemeClr val="tx2">
              <a:lumMod val="60000"/>
              <a:lumOff val="4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2000" b="1" dirty="0" smtClean="0">
                <a:solidFill>
                  <a:srgbClr val="000000"/>
                </a:solidFill>
                <a:latin typeface="Times New Roman" pitchFamily="18" charset="0"/>
                <a:cs typeface="Times New Roman" pitchFamily="18" charset="0"/>
              </a:rPr>
              <a:t>基于语义的</a:t>
            </a:r>
            <a:r>
              <a:rPr lang="en-US" altLang="zh-CN" sz="2000" b="1" dirty="0" smtClean="0">
                <a:solidFill>
                  <a:srgbClr val="000000"/>
                </a:solidFill>
                <a:latin typeface="Times New Roman" pitchFamily="18" charset="0"/>
                <a:cs typeface="Times New Roman" pitchFamily="18" charset="0"/>
              </a:rPr>
              <a:t>PLM</a:t>
            </a:r>
            <a:r>
              <a:rPr lang="zh-CN" altLang="en-US" sz="2000" b="1" dirty="0">
                <a:solidFill>
                  <a:srgbClr val="000000"/>
                </a:solidFill>
                <a:latin typeface="Times New Roman" pitchFamily="18" charset="0"/>
                <a:cs typeface="Times New Roman" pitchFamily="18" charset="0"/>
              </a:rPr>
              <a:t>、</a:t>
            </a:r>
            <a:r>
              <a:rPr lang="en-US" altLang="zh-CN" sz="2000" b="1" dirty="0" err="1">
                <a:solidFill>
                  <a:srgbClr val="000000"/>
                </a:solidFill>
                <a:latin typeface="Times New Roman" pitchFamily="18" charset="0"/>
                <a:cs typeface="Times New Roman" pitchFamily="18" charset="0"/>
              </a:rPr>
              <a:t>ERP</a:t>
            </a:r>
            <a:r>
              <a:rPr lang="zh-CN" altLang="en-US" sz="2000" b="1" dirty="0">
                <a:solidFill>
                  <a:srgbClr val="000000"/>
                </a:solidFill>
                <a:latin typeface="Times New Roman" pitchFamily="18" charset="0"/>
                <a:cs typeface="Times New Roman" pitchFamily="18" charset="0"/>
              </a:rPr>
              <a:t>、</a:t>
            </a:r>
            <a:r>
              <a:rPr lang="en-US" altLang="zh-CN" sz="2000" b="1" dirty="0" smtClean="0">
                <a:solidFill>
                  <a:srgbClr val="000000"/>
                </a:solidFill>
                <a:latin typeface="Times New Roman" pitchFamily="18" charset="0"/>
                <a:cs typeface="Times New Roman" pitchFamily="18" charset="0"/>
              </a:rPr>
              <a:t>QMS</a:t>
            </a:r>
            <a:r>
              <a:rPr lang="zh-CN" altLang="en-US" sz="2000" b="1" dirty="0" smtClean="0">
                <a:solidFill>
                  <a:srgbClr val="000000"/>
                </a:solidFill>
                <a:latin typeface="Times New Roman" pitchFamily="18" charset="0"/>
                <a:cs typeface="Times New Roman" pitchFamily="18" charset="0"/>
              </a:rPr>
              <a:t>、</a:t>
            </a:r>
            <a:r>
              <a:rPr lang="en-US" altLang="zh-CN" sz="2000" b="1" dirty="0" smtClean="0">
                <a:solidFill>
                  <a:srgbClr val="000000"/>
                </a:solidFill>
                <a:latin typeface="Times New Roman" pitchFamily="18" charset="0"/>
                <a:cs typeface="Times New Roman" pitchFamily="18" charset="0"/>
              </a:rPr>
              <a:t>ERP</a:t>
            </a:r>
            <a:endParaRPr lang="zh-CN" altLang="en-US" sz="2000" b="1" dirty="0">
              <a:solidFill>
                <a:srgbClr val="000000"/>
              </a:solidFill>
              <a:latin typeface="Times New Roman" pitchFamily="18" charset="0"/>
              <a:cs typeface="Times New Roman" pitchFamily="18" charset="0"/>
            </a:endParaRPr>
          </a:p>
        </p:txBody>
      </p:sp>
      <p:sp>
        <p:nvSpPr>
          <p:cNvPr id="37" name="下箭头 36"/>
          <p:cNvSpPr>
            <a:spLocks noChangeArrowheads="1"/>
          </p:cNvSpPr>
          <p:nvPr/>
        </p:nvSpPr>
        <p:spPr bwMode="auto">
          <a:xfrm flipV="1">
            <a:off x="1579563" y="5448324"/>
            <a:ext cx="404812" cy="855663"/>
          </a:xfrm>
          <a:prstGeom prst="downArrow">
            <a:avLst>
              <a:gd name="adj1" fmla="val 50000"/>
              <a:gd name="adj2" fmla="val 49996"/>
            </a:avLst>
          </a:prstGeom>
          <a:solidFill>
            <a:schemeClr val="bg1"/>
          </a:solidFill>
          <a:ln w="25400" algn="ctr">
            <a:solidFill>
              <a:schemeClr val="tx1"/>
            </a:solidFill>
            <a:miter lim="800000"/>
            <a:headEnd/>
            <a:tailEnd/>
          </a:ln>
        </p:spPr>
        <p:txBody>
          <a:bodyPr rot="10800000"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38" name="下箭头 37"/>
          <p:cNvSpPr/>
          <p:nvPr/>
        </p:nvSpPr>
        <p:spPr>
          <a:xfrm>
            <a:off x="1574800" y="3190899"/>
            <a:ext cx="404813" cy="85566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39" name="下箭头 38"/>
          <p:cNvSpPr>
            <a:spLocks noChangeArrowheads="1"/>
          </p:cNvSpPr>
          <p:nvPr/>
        </p:nvSpPr>
        <p:spPr bwMode="auto">
          <a:xfrm flipV="1">
            <a:off x="7210425" y="5448324"/>
            <a:ext cx="404813" cy="855663"/>
          </a:xfrm>
          <a:prstGeom prst="downArrow">
            <a:avLst>
              <a:gd name="adj1" fmla="val 50000"/>
              <a:gd name="adj2" fmla="val 49995"/>
            </a:avLst>
          </a:prstGeom>
          <a:solidFill>
            <a:schemeClr val="bg1"/>
          </a:solidFill>
          <a:ln w="25400" algn="ctr">
            <a:solidFill>
              <a:schemeClr val="tx1"/>
            </a:solidFill>
            <a:miter lim="800000"/>
            <a:headEnd/>
            <a:tailEnd/>
          </a:ln>
        </p:spPr>
        <p:txBody>
          <a:bodyPr rot="10800000"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40" name="下箭头 39"/>
          <p:cNvSpPr/>
          <p:nvPr/>
        </p:nvSpPr>
        <p:spPr>
          <a:xfrm>
            <a:off x="7210425" y="3176612"/>
            <a:ext cx="404813" cy="8556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41" name="下箭头 40"/>
          <p:cNvSpPr/>
          <p:nvPr/>
        </p:nvSpPr>
        <p:spPr>
          <a:xfrm>
            <a:off x="4549775" y="3197249"/>
            <a:ext cx="404813" cy="33813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42" name="右箭头 41"/>
          <p:cNvSpPr/>
          <p:nvPr/>
        </p:nvSpPr>
        <p:spPr>
          <a:xfrm>
            <a:off x="2592388" y="4616474"/>
            <a:ext cx="430212" cy="31432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43" name="右箭头 42"/>
          <p:cNvSpPr/>
          <p:nvPr/>
        </p:nvSpPr>
        <p:spPr>
          <a:xfrm>
            <a:off x="6172200" y="4605362"/>
            <a:ext cx="430213" cy="31432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b="1">
              <a:solidFill>
                <a:srgbClr val="FFFFFF"/>
              </a:solidFill>
              <a:latin typeface="Times New Roman" pitchFamily="18" charset="0"/>
              <a:cs typeface="Times New Roman" pitchFamily="18" charset="0"/>
            </a:endParaRPr>
          </a:p>
        </p:txBody>
      </p:sp>
      <p:sp>
        <p:nvSpPr>
          <p:cNvPr id="44" name="圆角矩形 43"/>
          <p:cNvSpPr/>
          <p:nvPr/>
        </p:nvSpPr>
        <p:spPr>
          <a:xfrm>
            <a:off x="6286512" y="1690696"/>
            <a:ext cx="2214578" cy="6429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smtClean="0"/>
              <a:t>物联网技术向工业制造行业的延伸</a:t>
            </a:r>
            <a:endParaRPr lang="zh-CN" altLang="en-US" b="1" dirty="0"/>
          </a:p>
        </p:txBody>
      </p:sp>
      <p:sp>
        <p:nvSpPr>
          <p:cNvPr id="45" name="右箭头 44"/>
          <p:cNvSpPr/>
          <p:nvPr/>
        </p:nvSpPr>
        <p:spPr>
          <a:xfrm>
            <a:off x="5072066" y="1833572"/>
            <a:ext cx="928694" cy="3571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3" name="TextBox 12"/>
          <p:cNvSpPr txBox="1"/>
          <p:nvPr/>
        </p:nvSpPr>
        <p:spPr>
          <a:xfrm>
            <a:off x="0" y="714356"/>
            <a:ext cx="8497192" cy="338554"/>
          </a:xfrm>
          <a:prstGeom prst="rect">
            <a:avLst/>
          </a:prstGeom>
          <a:noFill/>
        </p:spPr>
        <p:txBody>
          <a:bodyPr wrap="square">
            <a:spAutoFit/>
          </a:bodyPr>
          <a:lstStyle/>
          <a:p>
            <a:pPr marL="285750" indent="-285750" fontAlgn="auto">
              <a:spcBef>
                <a:spcPts val="1200"/>
              </a:spcBef>
              <a:spcAft>
                <a:spcPts val="0"/>
              </a:spcAft>
              <a:buFont typeface="Wingdings" panose="05000000000000000000" pitchFamily="2" charset="2"/>
              <a:buChar char="u"/>
              <a:defRPr/>
            </a:pPr>
            <a:r>
              <a:rPr lang="zh-CN" altLang="en-US" sz="1600" dirty="0" smtClean="0">
                <a:solidFill>
                  <a:srgbClr val="002060"/>
                </a:solidFill>
                <a:latin typeface="微软雅黑" panose="020B0503020204020204" pitchFamily="34" charset="-122"/>
                <a:ea typeface="微软雅黑" panose="020B0503020204020204" pitchFamily="34" charset="-122"/>
              </a:rPr>
              <a:t>工业</a:t>
            </a:r>
            <a:r>
              <a:rPr lang="en-US" altLang="zh-CN" sz="1600" dirty="0" smtClean="0">
                <a:solidFill>
                  <a:srgbClr val="002060"/>
                </a:solidFill>
                <a:latin typeface="微软雅黑" panose="020B0503020204020204" pitchFamily="34" charset="-122"/>
                <a:ea typeface="微软雅黑" panose="020B0503020204020204" pitchFamily="34" charset="-122"/>
              </a:rPr>
              <a:t>4.0</a:t>
            </a:r>
            <a:r>
              <a:rPr lang="zh-CN" altLang="en-US" sz="1600" dirty="0" smtClean="0">
                <a:solidFill>
                  <a:srgbClr val="002060"/>
                </a:solidFill>
                <a:latin typeface="微软雅黑" panose="020B0503020204020204" pitchFamily="34" charset="-122"/>
                <a:ea typeface="微软雅黑" panose="020B0503020204020204" pitchFamily="34" charset="-122"/>
              </a:rPr>
              <a:t>的国家发展战略与应用前景</a:t>
            </a:r>
            <a:endParaRPr lang="zh-CN" altLang="en-US" sz="1600" dirty="0">
              <a:solidFill>
                <a:srgbClr val="002060"/>
              </a:solidFill>
              <a:latin typeface="微软雅黑" panose="020B0503020204020204" pitchFamily="34" charset="-122"/>
              <a:ea typeface="微软雅黑" panose="020B0503020204020204" pitchFamily="34" charset="-122"/>
            </a:endParaRPr>
          </a:p>
        </p:txBody>
      </p:sp>
      <p:pic>
        <p:nvPicPr>
          <p:cNvPr id="308225" name="Picture 1"/>
          <p:cNvPicPr>
            <a:picLocks noChangeAspect="1" noChangeArrowheads="1"/>
          </p:cNvPicPr>
          <p:nvPr/>
        </p:nvPicPr>
        <p:blipFill>
          <a:blip r:embed="rId2" cstate="print"/>
          <a:srcRect/>
          <a:stretch>
            <a:fillRect/>
          </a:stretch>
        </p:blipFill>
        <p:spPr bwMode="auto">
          <a:xfrm>
            <a:off x="0" y="1133482"/>
            <a:ext cx="8942387" cy="3295650"/>
          </a:xfrm>
          <a:prstGeom prst="rect">
            <a:avLst/>
          </a:prstGeom>
          <a:noFill/>
          <a:ln w="9525">
            <a:noFill/>
            <a:miter lim="800000"/>
            <a:headEnd/>
            <a:tailEnd/>
          </a:ln>
          <a:effectLst/>
        </p:spPr>
      </p:pic>
      <p:pic>
        <p:nvPicPr>
          <p:cNvPr id="324610" name="Picture 2"/>
          <p:cNvPicPr>
            <a:picLocks noChangeAspect="1" noChangeArrowheads="1"/>
          </p:cNvPicPr>
          <p:nvPr/>
        </p:nvPicPr>
        <p:blipFill>
          <a:blip r:embed="rId3" cstate="print"/>
          <a:srcRect/>
          <a:stretch>
            <a:fillRect/>
          </a:stretch>
        </p:blipFill>
        <p:spPr bwMode="auto">
          <a:xfrm>
            <a:off x="-32" y="4462496"/>
            <a:ext cx="5556323" cy="2395504"/>
          </a:xfrm>
          <a:prstGeom prst="rect">
            <a:avLst/>
          </a:prstGeom>
          <a:noFill/>
          <a:ln w="9525">
            <a:noFill/>
            <a:miter lim="800000"/>
            <a:headEnd/>
            <a:tailEnd/>
          </a:ln>
          <a:effectLst/>
        </p:spPr>
      </p:pic>
      <p:pic>
        <p:nvPicPr>
          <p:cNvPr id="324611" name="Picture 3"/>
          <p:cNvPicPr>
            <a:picLocks noChangeAspect="1" noChangeArrowheads="1"/>
          </p:cNvPicPr>
          <p:nvPr/>
        </p:nvPicPr>
        <p:blipFill>
          <a:blip r:embed="rId4" cstate="print"/>
          <a:srcRect/>
          <a:stretch>
            <a:fillRect/>
          </a:stretch>
        </p:blipFill>
        <p:spPr bwMode="auto">
          <a:xfrm>
            <a:off x="5643570" y="4429132"/>
            <a:ext cx="3160386" cy="242886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88</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0" y="692696"/>
            <a:ext cx="8460432" cy="769441"/>
          </a:xfrm>
          <a:prstGeom prst="rect">
            <a:avLst/>
          </a:prstGeom>
        </p:spPr>
        <p:txBody>
          <a:bodyPr wrap="square">
            <a:spAutoFit/>
          </a:bodyPr>
          <a:lstStyle/>
          <a:p>
            <a:pPr>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（二）车联网（智能交通领域）</a:t>
            </a: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a:defRPr/>
            </a:pPr>
            <a:endParaRPr lang="en-US" altLang="zh-CN" sz="20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sp>
        <p:nvSpPr>
          <p:cNvPr id="8" name="矩形 7"/>
          <p:cNvSpPr/>
          <p:nvPr/>
        </p:nvSpPr>
        <p:spPr>
          <a:xfrm>
            <a:off x="827584" y="1268760"/>
            <a:ext cx="7056784" cy="2160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7026" name="Picture 2"/>
          <p:cNvPicPr>
            <a:picLocks noChangeAspect="1" noChangeArrowheads="1"/>
          </p:cNvPicPr>
          <p:nvPr/>
        </p:nvPicPr>
        <p:blipFill>
          <a:blip r:embed="rId2" cstate="print"/>
          <a:srcRect/>
          <a:stretch>
            <a:fillRect/>
          </a:stretch>
        </p:blipFill>
        <p:spPr bwMode="auto">
          <a:xfrm>
            <a:off x="0" y="1214422"/>
            <a:ext cx="5849312" cy="3571900"/>
          </a:xfrm>
          <a:prstGeom prst="rect">
            <a:avLst/>
          </a:prstGeom>
          <a:noFill/>
          <a:ln w="9525">
            <a:noFill/>
            <a:miter lim="800000"/>
            <a:headEnd/>
            <a:tailEnd/>
          </a:ln>
          <a:effectLst/>
        </p:spPr>
      </p:pic>
      <p:pic>
        <p:nvPicPr>
          <p:cNvPr id="9" name="图片 8" descr="27102241s0j5.jpg"/>
          <p:cNvPicPr>
            <a:picLocks noChangeAspect="1"/>
          </p:cNvPicPr>
          <p:nvPr/>
        </p:nvPicPr>
        <p:blipFill>
          <a:blip r:embed="rId3" cstate="print"/>
          <a:stretch>
            <a:fillRect/>
          </a:stretch>
        </p:blipFill>
        <p:spPr>
          <a:xfrm>
            <a:off x="3143250" y="3905250"/>
            <a:ext cx="6000750" cy="2952750"/>
          </a:xfrm>
          <a:prstGeom prst="rect">
            <a:avLst/>
          </a:prstGeom>
        </p:spPr>
      </p:pic>
      <p:sp>
        <p:nvSpPr>
          <p:cNvPr id="163841" name="Rectangle 1"/>
          <p:cNvSpPr>
            <a:spLocks noChangeArrowheads="1"/>
          </p:cNvSpPr>
          <p:nvPr/>
        </p:nvSpPr>
        <p:spPr bwMode="auto">
          <a:xfrm>
            <a:off x="6072198" y="1815574"/>
            <a:ext cx="2500329"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实现</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人与车</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SSJ0+ZBPInc-4"/>
              </a:rPr>
              <a:t>、</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车与车</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SSJ0+ZBPInc-4"/>
              </a:rPr>
              <a:t>、</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车与道路基础设施之间高效的信息交换与共享，从而对人</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SSJ0+ZBPInc-4"/>
              </a:rPr>
              <a:t>、</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车</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SSJ0+ZBPInc-4"/>
              </a:rPr>
              <a:t>、</a:t>
            </a:r>
            <a:r>
              <a:rPr kumimoji="0" lang="zh-CN" sz="1400" b="1" i="0" u="none" strike="noStrike" cap="none" normalizeH="0" baseline="0" dirty="0" smtClean="0">
                <a:ln>
                  <a:noFill/>
                </a:ln>
                <a:solidFill>
                  <a:schemeClr val="bg1"/>
                </a:solidFill>
                <a:effectLst/>
                <a:latin typeface="Calibri" pitchFamily="34" charset="0"/>
                <a:ea typeface="宋体" pitchFamily="2" charset="-122"/>
                <a:cs typeface="黑体" pitchFamily="49" charset="-122"/>
              </a:rPr>
              <a:t>路和交通设施进行智</a:t>
            </a:r>
            <a:r>
              <a:rPr kumimoji="0" lang="zh-CN" altLang="en-US" sz="1400" b="1" i="0" u="none" strike="noStrike" cap="none" normalizeH="0" baseline="0" dirty="0" smtClean="0">
                <a:ln>
                  <a:noFill/>
                </a:ln>
                <a:solidFill>
                  <a:schemeClr val="bg1"/>
                </a:solidFill>
                <a:effectLst/>
                <a:latin typeface="Arial" pitchFamily="34" charset="0"/>
                <a:ea typeface="宋体" pitchFamily="2" charset="-122"/>
                <a:cs typeface="黑体" pitchFamily="49" charset="-122"/>
              </a:rPr>
              <a:t>能管控，进而改善道路交通状况</a:t>
            </a:r>
            <a:r>
              <a:rPr kumimoji="0" lang="zh-CN" altLang="en-US" sz="1400" b="1" i="0" u="none" strike="noStrike" cap="none" normalizeH="0" baseline="0" dirty="0" smtClean="0">
                <a:ln>
                  <a:noFill/>
                </a:ln>
                <a:solidFill>
                  <a:schemeClr val="bg1"/>
                </a:solidFill>
                <a:effectLst/>
                <a:latin typeface="Arial" pitchFamily="34" charset="0"/>
                <a:ea typeface="宋体" pitchFamily="2" charset="-122"/>
                <a:cs typeface="SSJ0+ZBPInc-4"/>
              </a:rPr>
              <a:t>、</a:t>
            </a:r>
            <a:r>
              <a:rPr kumimoji="0" lang="zh-CN" altLang="en-US" sz="1400" b="1" i="0" u="none" strike="noStrike" cap="none" normalizeH="0" baseline="0" dirty="0" smtClean="0">
                <a:ln>
                  <a:noFill/>
                </a:ln>
                <a:solidFill>
                  <a:schemeClr val="bg1"/>
                </a:solidFill>
                <a:effectLst/>
                <a:latin typeface="Arial" pitchFamily="34" charset="0"/>
                <a:ea typeface="宋体" pitchFamily="2" charset="-122"/>
                <a:cs typeface="黑体" pitchFamily="49" charset="-122"/>
              </a:rPr>
              <a:t>提高出行效率</a:t>
            </a:r>
            <a:r>
              <a:rPr kumimoji="0" lang="zh-CN" altLang="en-US" sz="1400" b="1" i="0" u="none" strike="noStrike" cap="none" normalizeH="0" baseline="0" dirty="0" smtClean="0">
                <a:ln>
                  <a:noFill/>
                </a:ln>
                <a:solidFill>
                  <a:schemeClr val="bg1"/>
                </a:solidFill>
                <a:effectLst/>
                <a:latin typeface="Arial" pitchFamily="34" charset="0"/>
                <a:ea typeface="宋体" pitchFamily="2" charset="-122"/>
                <a:cs typeface="宋体" pitchFamily="2" charset="-122"/>
              </a:rPr>
              <a:t> 。</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txBox="1">
            <a:spLocks noGrp="1"/>
          </p:cNvSpPr>
          <p:nvPr/>
        </p:nvSpPr>
        <p:spPr bwMode="auto">
          <a:xfrm>
            <a:off x="468313" y="6353175"/>
            <a:ext cx="2133600" cy="304800"/>
          </a:xfrm>
          <a:prstGeom prst="rect">
            <a:avLst/>
          </a:prstGeom>
          <a:noFill/>
          <a:ln w="9525" algn="ctr">
            <a:noFill/>
            <a:miter lim="800000"/>
            <a:headEnd/>
            <a:tailEnd/>
          </a:ln>
        </p:spPr>
        <p:txBody>
          <a:bodyPr/>
          <a:lstStyle/>
          <a:p>
            <a:fld id="{E586423D-0B4B-4672-84CD-0B58075D14A1}" type="slidenum">
              <a:rPr lang="en-US" altLang="zh-CN" sz="1200">
                <a:solidFill>
                  <a:srgbClr val="002060"/>
                </a:solidFill>
              </a:rPr>
              <a:pPr/>
              <a:t>89</a:t>
            </a:fld>
            <a:endParaRPr lang="en-US" altLang="zh-CN" sz="1200">
              <a:solidFill>
                <a:srgbClr val="002060"/>
              </a:solidFill>
            </a:endParaRPr>
          </a:p>
        </p:txBody>
      </p:sp>
      <p:sp>
        <p:nvSpPr>
          <p:cNvPr id="307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0" y="692696"/>
            <a:ext cx="8460432" cy="769441"/>
          </a:xfrm>
          <a:prstGeom prst="rect">
            <a:avLst/>
          </a:prstGeom>
        </p:spPr>
        <p:txBody>
          <a:bodyPr wrap="square">
            <a:spAutoFit/>
          </a:bodyPr>
          <a:lstStyle/>
          <a:p>
            <a:pPr>
              <a:defRPr/>
            </a:pPr>
            <a:r>
              <a:rPr lang="zh-CN" altLang="en-US"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rPr>
              <a:t>（二）车联网（智能交通领域）</a:t>
            </a:r>
            <a:endParaRPr lang="en-US" altLang="zh-CN" sz="24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a:p>
            <a:pPr>
              <a:defRPr/>
            </a:pPr>
            <a:endParaRPr lang="en-US" altLang="zh-CN" sz="2000" b="1" cap="all" dirty="0" smtClean="0">
              <a:ln w="0"/>
              <a:solidFill>
                <a:srgbClr val="002060"/>
              </a:solidFill>
              <a:effectLst>
                <a:outerShdw blurRad="38100" dist="38100" dir="2700000" algn="tl">
                  <a:srgbClr val="000000">
                    <a:alpha val="43137"/>
                  </a:srgbClr>
                </a:outerShdw>
                <a:reflection blurRad="12700" stA="50000" endPos="50000" dist="5000" dir="5400000" sy="-100000" rotWithShape="0"/>
              </a:effectLst>
              <a:latin typeface="黑体"/>
              <a:ea typeface="黑体"/>
            </a:endParaRPr>
          </a:p>
        </p:txBody>
      </p:sp>
      <p:pic>
        <p:nvPicPr>
          <p:cNvPr id="307204" name="Picture 4"/>
          <p:cNvPicPr>
            <a:picLocks noChangeAspect="1" noChangeArrowheads="1"/>
          </p:cNvPicPr>
          <p:nvPr/>
        </p:nvPicPr>
        <p:blipFill>
          <a:blip r:embed="rId2" cstate="print"/>
          <a:srcRect/>
          <a:stretch>
            <a:fillRect/>
          </a:stretch>
        </p:blipFill>
        <p:spPr bwMode="auto">
          <a:xfrm>
            <a:off x="500034" y="1214422"/>
            <a:ext cx="6143668" cy="5215718"/>
          </a:xfrm>
          <a:prstGeom prst="rect">
            <a:avLst/>
          </a:prstGeom>
          <a:noFill/>
          <a:ln w="9525">
            <a:noFill/>
            <a:miter lim="800000"/>
            <a:headEnd/>
            <a:tailEnd/>
          </a:ln>
        </p:spPr>
      </p:pic>
      <p:sp>
        <p:nvSpPr>
          <p:cNvPr id="13" name="矩形 12"/>
          <p:cNvSpPr/>
          <p:nvPr/>
        </p:nvSpPr>
        <p:spPr>
          <a:xfrm>
            <a:off x="1857356" y="6550223"/>
            <a:ext cx="4425827" cy="307777"/>
          </a:xfrm>
          <a:prstGeom prst="rect">
            <a:avLst/>
          </a:prstGeom>
        </p:spPr>
        <p:txBody>
          <a:bodyPr wrap="none">
            <a:spAutoFit/>
          </a:bodyPr>
          <a:lstStyle/>
          <a:p>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车联网的通信管理与控制（</a:t>
            </a:r>
            <a:r>
              <a:rPr lang="en-US"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Yang </a:t>
            </a:r>
            <a:r>
              <a:rPr lang="en-US" altLang="en-US" sz="1400" dirty="0" err="1"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Fangchun</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en-US"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2014</a:t>
            </a:r>
            <a:r>
              <a:rPr lang="zh-CN" altLang="en-US" sz="1400" dirty="0" smtClean="0">
                <a:ln w="0"/>
                <a:solidFill>
                  <a:schemeClr val="bg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p>
        </p:txBody>
      </p:sp>
      <p:sp>
        <p:nvSpPr>
          <p:cNvPr id="307205" name="Rectangle 5"/>
          <p:cNvSpPr>
            <a:spLocks noChangeArrowheads="1"/>
          </p:cNvSpPr>
          <p:nvPr/>
        </p:nvSpPr>
        <p:spPr bwMode="auto">
          <a:xfrm>
            <a:off x="6643702" y="1857364"/>
            <a:ext cx="2286016"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zh-CN" altLang="en-US" sz="14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网络切换问题：</a:t>
            </a:r>
            <a:r>
              <a:rPr kumimoji="0" lang="zh-CN" sz="14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网络拓扑变化较快，</a:t>
            </a:r>
            <a:r>
              <a:rPr kumimoji="0" lang="zh-CN" altLang="en-US" sz="14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导致</a:t>
            </a:r>
            <a:r>
              <a:rPr kumimoji="0" lang="zh-CN" sz="1400" b="1" i="0" u="none" strike="noStrike" cap="none" normalizeH="0" baseline="0" dirty="0" smtClean="0">
                <a:ln>
                  <a:noFill/>
                </a:ln>
                <a:solidFill>
                  <a:srgbClr val="C00000"/>
                </a:solidFill>
                <a:effectLst/>
                <a:latin typeface="Calibri" pitchFamily="34" charset="0"/>
                <a:ea typeface="宋体" pitchFamily="2" charset="-122"/>
                <a:cs typeface="宋体" pitchFamily="2" charset="-122"/>
              </a:rPr>
              <a:t>网络稳定性</a:t>
            </a:r>
            <a:r>
              <a:rPr kumimoji="0" lang="zh-CN" altLang="en-US" sz="1400" b="1" i="0" u="none" strike="noStrike" cap="none" normalizeH="0" baseline="0" dirty="0" smtClean="0">
                <a:ln>
                  <a:noFill/>
                </a:ln>
                <a:solidFill>
                  <a:srgbClr val="C00000"/>
                </a:solidFill>
                <a:effectLst/>
                <a:latin typeface="Arial" pitchFamily="34" charset="0"/>
                <a:ea typeface="宋体" pitchFamily="2" charset="-122"/>
                <a:cs typeface="宋体" pitchFamily="2" charset="-122"/>
              </a:rPr>
              <a:t>较差；</a:t>
            </a:r>
            <a:endParaRPr kumimoji="0" lang="en-US" altLang="zh-CN" sz="1400" b="1" i="0" u="none" strike="noStrike" cap="none" normalizeH="0" baseline="0" dirty="0" smtClean="0">
              <a:ln>
                <a:noFill/>
              </a:ln>
              <a:solidFill>
                <a:srgbClr val="C00000"/>
              </a:solidFill>
              <a:effectLst/>
              <a:latin typeface="Arial" pitchFamily="34"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endParaRPr lang="en-US" altLang="zh-CN" sz="1400" b="1" dirty="0" smtClean="0">
              <a:solidFill>
                <a:srgbClr val="C00000"/>
              </a:solidFill>
              <a:latin typeface="Arial" pitchFamily="34" charset="0"/>
              <a:cs typeface="宋体" pitchFamily="2" charset="-122"/>
            </a:endParaRPr>
          </a:p>
          <a:p>
            <a:pPr>
              <a:buFont typeface="Wingdings" pitchFamily="2" charset="2"/>
              <a:buChar char="Ø"/>
            </a:pPr>
            <a:r>
              <a:rPr lang="zh-CN" altLang="en-US" sz="1400" b="1" dirty="0" smtClean="0">
                <a:solidFill>
                  <a:srgbClr val="C00000"/>
                </a:solidFill>
                <a:latin typeface="Calibri" pitchFamily="34" charset="0"/>
                <a:cs typeface="宋体" pitchFamily="2" charset="-122"/>
              </a:rPr>
              <a:t>信息负荷问题：信道资源稀缺及车载节点间的间歇性短暂链接对节点的信息交互负荷提出了挑战。</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752600" y="762000"/>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4579" name="Text Box 3"/>
          <p:cNvSpPr txBox="1">
            <a:spLocks noChangeArrowheads="1"/>
          </p:cNvSpPr>
          <p:nvPr/>
        </p:nvSpPr>
        <p:spPr bwMode="auto">
          <a:xfrm>
            <a:off x="1908175" y="3357563"/>
            <a:ext cx="5486400" cy="457200"/>
          </a:xfrm>
          <a:prstGeom prst="rect">
            <a:avLst/>
          </a:prstGeom>
          <a:noFill/>
          <a:ln w="9525">
            <a:noFill/>
            <a:miter lim="800000"/>
            <a:headEnd/>
            <a:tailEnd/>
          </a:ln>
        </p:spPr>
        <p:txBody>
          <a:bodyPr>
            <a:spAutoFit/>
          </a:bodyPr>
          <a:lstStyle/>
          <a:p>
            <a:pPr>
              <a:spcBef>
                <a:spcPct val="50000"/>
              </a:spcBef>
            </a:pPr>
            <a:endParaRPr lang="zh-CN" altLang="zh-CN" sz="2400">
              <a:latin typeface="Times New Roman" pitchFamily="18" charset="0"/>
            </a:endParaRPr>
          </a:p>
        </p:txBody>
      </p:sp>
      <p:sp>
        <p:nvSpPr>
          <p:cNvPr id="24580" name="Text Box 4"/>
          <p:cNvSpPr txBox="1">
            <a:spLocks noChangeArrowheads="1"/>
          </p:cNvSpPr>
          <p:nvPr/>
        </p:nvSpPr>
        <p:spPr bwMode="auto">
          <a:xfrm>
            <a:off x="323850" y="620713"/>
            <a:ext cx="5832475" cy="1004887"/>
          </a:xfrm>
          <a:prstGeom prst="rect">
            <a:avLst/>
          </a:prstGeom>
          <a:noFill/>
          <a:ln w="9525" algn="ctr">
            <a:noFill/>
            <a:miter lim="800000"/>
            <a:headEnd/>
            <a:tailEnd/>
          </a:ln>
        </p:spPr>
        <p:txBody>
          <a:bodyPr>
            <a:spAutoFit/>
          </a:bodyPr>
          <a:lstStyle/>
          <a:p>
            <a:pPr>
              <a:spcBef>
                <a:spcPct val="50000"/>
              </a:spcBef>
            </a:pPr>
            <a:r>
              <a:rPr lang="en-US" altLang="zh-CN" sz="2400">
                <a:latin typeface="黑体" pitchFamily="2" charset="-122"/>
                <a:ea typeface="黑体" pitchFamily="2" charset="-122"/>
              </a:rPr>
              <a:t>1913</a:t>
            </a:r>
            <a:r>
              <a:rPr lang="zh-CN" altLang="en-US" sz="2400">
                <a:latin typeface="黑体" pitchFamily="2" charset="-122"/>
                <a:ea typeface="黑体" pitchFamily="2" charset="-122"/>
              </a:rPr>
              <a:t>年美国建成最早的汽车装配流水线</a:t>
            </a:r>
            <a:endParaRPr lang="zh-CN" altLang="en-US" sz="2400">
              <a:solidFill>
                <a:schemeClr val="accent1"/>
              </a:solidFill>
              <a:latin typeface="黑体" pitchFamily="2" charset="-122"/>
              <a:ea typeface="黑体" pitchFamily="2" charset="-122"/>
            </a:endParaRPr>
          </a:p>
          <a:p>
            <a:pPr>
              <a:spcBef>
                <a:spcPct val="50000"/>
              </a:spcBef>
            </a:pPr>
            <a:r>
              <a:rPr lang="en-US" altLang="zh-CN" sz="2400">
                <a:latin typeface="黑体" pitchFamily="2" charset="-122"/>
                <a:ea typeface="黑体" pitchFamily="2" charset="-122"/>
              </a:rPr>
              <a:t>1926</a:t>
            </a:r>
            <a:r>
              <a:rPr lang="zh-CN" altLang="en-US" sz="2400">
                <a:latin typeface="黑体" pitchFamily="2" charset="-122"/>
                <a:ea typeface="黑体" pitchFamily="2" charset="-122"/>
              </a:rPr>
              <a:t>年美国建成第一条汽车自动生产线</a:t>
            </a:r>
            <a:r>
              <a:rPr lang="zh-CN" altLang="en-US"/>
              <a:t> </a:t>
            </a:r>
          </a:p>
        </p:txBody>
      </p:sp>
      <p:sp>
        <p:nvSpPr>
          <p:cNvPr id="24581" name="Text Box 5"/>
          <p:cNvSpPr txBox="1">
            <a:spLocks noChangeArrowheads="1"/>
          </p:cNvSpPr>
          <p:nvPr/>
        </p:nvSpPr>
        <p:spPr bwMode="auto">
          <a:xfrm>
            <a:off x="611188" y="2852738"/>
            <a:ext cx="5832475" cy="519112"/>
          </a:xfrm>
          <a:prstGeom prst="rect">
            <a:avLst/>
          </a:prstGeom>
          <a:noFill/>
          <a:ln w="9525" algn="ctr">
            <a:noFill/>
            <a:miter lim="800000"/>
            <a:headEnd/>
            <a:tailEnd/>
          </a:ln>
        </p:spPr>
        <p:txBody>
          <a:bodyPr>
            <a:spAutoFit/>
          </a:bodyPr>
          <a:lstStyle/>
          <a:p>
            <a:pPr algn="ctr">
              <a:spcBef>
                <a:spcPct val="50000"/>
              </a:spcBef>
              <a:buClr>
                <a:schemeClr val="hlink"/>
              </a:buClr>
              <a:buSzPct val="120000"/>
            </a:pPr>
            <a:r>
              <a:rPr lang="zh-CN" altLang="en-US" sz="2800">
                <a:ea typeface="黑体" pitchFamily="2" charset="-122"/>
              </a:rPr>
              <a:t>现代自动化工厂生产线（国产）</a:t>
            </a:r>
          </a:p>
        </p:txBody>
      </p:sp>
      <p:pic>
        <p:nvPicPr>
          <p:cNvPr id="24582" name="Picture 6" descr="Ford_assembly_line"/>
          <p:cNvPicPr>
            <a:picLocks noChangeAspect="1" noChangeArrowheads="1"/>
          </p:cNvPicPr>
          <p:nvPr/>
        </p:nvPicPr>
        <p:blipFill>
          <a:blip r:embed="rId2" cstate="print"/>
          <a:srcRect/>
          <a:stretch>
            <a:fillRect/>
          </a:stretch>
        </p:blipFill>
        <p:spPr bwMode="auto">
          <a:xfrm>
            <a:off x="6219825" y="0"/>
            <a:ext cx="2924175" cy="3429000"/>
          </a:xfrm>
          <a:prstGeom prst="rect">
            <a:avLst/>
          </a:prstGeom>
          <a:noFill/>
          <a:ln w="9525">
            <a:noFill/>
            <a:miter lim="800000"/>
            <a:headEnd/>
            <a:tailEnd/>
          </a:ln>
        </p:spPr>
      </p:pic>
      <p:pic>
        <p:nvPicPr>
          <p:cNvPr id="24583" name="Picture 7" descr="生产线"/>
          <p:cNvPicPr>
            <a:picLocks noChangeAspect="1" noChangeArrowheads="1"/>
          </p:cNvPicPr>
          <p:nvPr/>
        </p:nvPicPr>
        <p:blipFill>
          <a:blip r:embed="rId3" cstate="print"/>
          <a:srcRect/>
          <a:stretch>
            <a:fillRect/>
          </a:stretch>
        </p:blipFill>
        <p:spPr bwMode="auto">
          <a:xfrm>
            <a:off x="4859338" y="3500438"/>
            <a:ext cx="4284662" cy="2932112"/>
          </a:xfrm>
          <a:prstGeom prst="rect">
            <a:avLst/>
          </a:prstGeom>
          <a:noFill/>
          <a:ln w="9525">
            <a:noFill/>
            <a:miter lim="800000"/>
            <a:headEnd/>
            <a:tailEnd/>
          </a:ln>
        </p:spPr>
      </p:pic>
      <p:pic>
        <p:nvPicPr>
          <p:cNvPr id="24584" name="Picture 8" descr="无机械手生产线"/>
          <p:cNvPicPr>
            <a:picLocks noChangeAspect="1" noChangeArrowheads="1"/>
          </p:cNvPicPr>
          <p:nvPr/>
        </p:nvPicPr>
        <p:blipFill>
          <a:blip r:embed="rId4" cstate="print"/>
          <a:srcRect/>
          <a:stretch>
            <a:fillRect/>
          </a:stretch>
        </p:blipFill>
        <p:spPr bwMode="auto">
          <a:xfrm>
            <a:off x="250825" y="3500438"/>
            <a:ext cx="4249738" cy="2857500"/>
          </a:xfrm>
          <a:prstGeom prst="rect">
            <a:avLst/>
          </a:prstGeom>
          <a:noFill/>
          <a:ln w="9525">
            <a:noFill/>
            <a:miter lim="800000"/>
            <a:headEnd/>
            <a:tailEnd/>
          </a:ln>
        </p:spPr>
      </p:pic>
      <p:sp>
        <p:nvSpPr>
          <p:cNvPr id="24585" name="Text Box 9"/>
          <p:cNvSpPr txBox="1">
            <a:spLocks noChangeArrowheads="1"/>
          </p:cNvSpPr>
          <p:nvPr/>
        </p:nvSpPr>
        <p:spPr bwMode="auto">
          <a:xfrm>
            <a:off x="755650" y="6491288"/>
            <a:ext cx="3311525" cy="396875"/>
          </a:xfrm>
          <a:prstGeom prst="rect">
            <a:avLst/>
          </a:prstGeom>
          <a:noFill/>
          <a:ln w="9525" algn="ctr">
            <a:noFill/>
            <a:miter lim="800000"/>
            <a:headEnd/>
            <a:tailEnd/>
          </a:ln>
        </p:spPr>
        <p:txBody>
          <a:bodyPr>
            <a:spAutoFit/>
          </a:bodyPr>
          <a:lstStyle/>
          <a:p>
            <a:pPr algn="ctr">
              <a:spcBef>
                <a:spcPct val="50000"/>
              </a:spcBef>
              <a:buClr>
                <a:schemeClr val="hlink"/>
              </a:buClr>
              <a:buSzPct val="120000"/>
            </a:pPr>
            <a:r>
              <a:rPr lang="zh-CN" altLang="en-US" sz="2000" b="1">
                <a:ea typeface="黑体" pitchFamily="2" charset="-122"/>
              </a:rPr>
              <a:t>奇瑞、长安汽车冲压生产线</a:t>
            </a:r>
          </a:p>
        </p:txBody>
      </p:sp>
      <p:sp>
        <p:nvSpPr>
          <p:cNvPr id="24586" name="Text Box 10"/>
          <p:cNvSpPr txBox="1">
            <a:spLocks noChangeArrowheads="1"/>
          </p:cNvSpPr>
          <p:nvPr/>
        </p:nvSpPr>
        <p:spPr bwMode="auto">
          <a:xfrm>
            <a:off x="5651500" y="6491288"/>
            <a:ext cx="3024188" cy="396875"/>
          </a:xfrm>
          <a:prstGeom prst="rect">
            <a:avLst/>
          </a:prstGeom>
          <a:noFill/>
          <a:ln w="9525" algn="ctr">
            <a:noFill/>
            <a:miter lim="800000"/>
            <a:headEnd/>
            <a:tailEnd/>
          </a:ln>
        </p:spPr>
        <p:txBody>
          <a:bodyPr>
            <a:spAutoFit/>
          </a:bodyPr>
          <a:lstStyle/>
          <a:p>
            <a:pPr algn="ctr">
              <a:spcBef>
                <a:spcPct val="50000"/>
              </a:spcBef>
              <a:buClr>
                <a:schemeClr val="hlink"/>
              </a:buClr>
              <a:buSzPct val="120000"/>
            </a:pPr>
            <a:r>
              <a:rPr lang="zh-CN" altLang="en-US" sz="2000" b="1">
                <a:ea typeface="黑体" pitchFamily="2" charset="-122"/>
              </a:rPr>
              <a:t>长春汽车焊接生产线</a:t>
            </a:r>
          </a:p>
        </p:txBody>
      </p:sp>
      <p:sp>
        <p:nvSpPr>
          <p:cNvPr id="24587" name="矩形 10"/>
          <p:cNvSpPr>
            <a:spLocks noChangeArrowheads="1"/>
          </p:cNvSpPr>
          <p:nvPr/>
        </p:nvSpPr>
        <p:spPr bwMode="auto">
          <a:xfrm>
            <a:off x="611188" y="0"/>
            <a:ext cx="5256212" cy="708025"/>
          </a:xfrm>
          <a:prstGeom prst="rect">
            <a:avLst/>
          </a:prstGeom>
          <a:solidFill>
            <a:schemeClr val="accent2"/>
          </a:solidFill>
          <a:ln w="9525">
            <a:noFill/>
            <a:miter lim="800000"/>
            <a:headEnd/>
            <a:tailEnd/>
          </a:ln>
        </p:spPr>
        <p:txBody>
          <a:bodyPr>
            <a:spAutoFit/>
          </a:bodyPr>
          <a:lstStyle/>
          <a:p>
            <a:r>
              <a:rPr lang="en-US" altLang="zh-CN" sz="2000"/>
              <a:t>Henry Ford’ s assembly line for automobile production in 1913</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971550" y="1628775"/>
            <a:ext cx="7634288" cy="1584325"/>
          </a:xfrm>
        </p:spPr>
        <p:txBody>
          <a:bodyPr/>
          <a:lstStyle/>
          <a:p>
            <a:pPr eaLnBrk="1" hangingPunct="1"/>
            <a:r>
              <a:rPr lang="en-US" altLang="zh-CN" sz="3200" smtClean="0"/>
              <a:t/>
            </a:r>
            <a:br>
              <a:rPr lang="en-US" altLang="zh-CN" sz="3200" smtClean="0"/>
            </a:br>
            <a:r>
              <a:rPr lang="zh-CN" altLang="en-US" sz="3600" b="1" smtClean="0"/>
              <a:t>为何要开设这门课程？</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28600" y="2060575"/>
            <a:ext cx="8915400" cy="42672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90000"/>
              <a:buFont typeface="Wingdings" pitchFamily="2" charset="2"/>
              <a:buChar char="u"/>
            </a:pPr>
            <a:r>
              <a:rPr lang="zh-CN" altLang="en-US" sz="3200"/>
              <a:t>计算机能力：       比不上计算机专业</a:t>
            </a:r>
          </a:p>
          <a:p>
            <a:pPr marL="342900" indent="-342900">
              <a:lnSpc>
                <a:spcPct val="90000"/>
              </a:lnSpc>
              <a:spcBef>
                <a:spcPct val="20000"/>
              </a:spcBef>
              <a:buClr>
                <a:schemeClr val="folHlink"/>
              </a:buClr>
              <a:buSzPct val="90000"/>
              <a:buFont typeface="Wingdings" pitchFamily="2" charset="2"/>
              <a:buChar char="u"/>
            </a:pPr>
            <a:r>
              <a:rPr lang="zh-CN" altLang="en-US" sz="3200"/>
              <a:t>控制理论功底：    比不上应用数学专业</a:t>
            </a:r>
          </a:p>
          <a:p>
            <a:pPr marL="342900" indent="-342900">
              <a:lnSpc>
                <a:spcPct val="90000"/>
              </a:lnSpc>
              <a:spcBef>
                <a:spcPct val="20000"/>
              </a:spcBef>
              <a:buClr>
                <a:schemeClr val="folHlink"/>
              </a:buClr>
              <a:buSzPct val="90000"/>
              <a:buFont typeface="Wingdings" pitchFamily="2" charset="2"/>
              <a:buChar char="u"/>
            </a:pPr>
            <a:r>
              <a:rPr lang="zh-CN" altLang="en-US" sz="3200"/>
              <a:t>机械、电力知识： 比不上机械专业、电力专业</a:t>
            </a:r>
          </a:p>
          <a:p>
            <a:pPr marL="342900" indent="-342900">
              <a:lnSpc>
                <a:spcPct val="90000"/>
              </a:lnSpc>
              <a:spcBef>
                <a:spcPct val="20000"/>
              </a:spcBef>
              <a:buClr>
                <a:schemeClr val="folHlink"/>
              </a:buClr>
              <a:buSzPct val="90000"/>
              <a:buFont typeface="Wingdings" pitchFamily="2" charset="2"/>
              <a:buChar char="u"/>
            </a:pPr>
            <a:r>
              <a:rPr lang="zh-CN" altLang="en-US" sz="3200"/>
              <a:t> </a:t>
            </a:r>
            <a:r>
              <a:rPr lang="en-US" altLang="zh-CN" sz="4000"/>
              <a:t>……</a:t>
            </a:r>
          </a:p>
          <a:p>
            <a:pPr marL="342900" indent="-342900">
              <a:lnSpc>
                <a:spcPct val="90000"/>
              </a:lnSpc>
              <a:spcBef>
                <a:spcPct val="20000"/>
              </a:spcBef>
              <a:buClr>
                <a:schemeClr val="folHlink"/>
              </a:buClr>
              <a:buSzPct val="60000"/>
              <a:buFont typeface="Wingdings" pitchFamily="2" charset="2"/>
              <a:buNone/>
            </a:pPr>
            <a:r>
              <a:rPr lang="en-US" altLang="zh-CN" sz="3200">
                <a:solidFill>
                  <a:srgbClr val="FFFF00"/>
                </a:solidFill>
              </a:rPr>
              <a:t>     </a:t>
            </a:r>
            <a:r>
              <a:rPr lang="zh-CN" altLang="en-US" sz="3200"/>
              <a:t>自动化学科的能力在于</a:t>
            </a:r>
            <a:r>
              <a:rPr lang="zh-CN" altLang="en-US" sz="3200" b="1"/>
              <a:t>系统</a:t>
            </a:r>
            <a:r>
              <a:rPr lang="zh-CN" altLang="en-US" sz="3200"/>
              <a:t>                                         </a:t>
            </a:r>
          </a:p>
          <a:p>
            <a:pPr marL="342900" indent="-342900">
              <a:lnSpc>
                <a:spcPct val="90000"/>
              </a:lnSpc>
              <a:spcBef>
                <a:spcPct val="20000"/>
              </a:spcBef>
              <a:buClr>
                <a:schemeClr val="folHlink"/>
              </a:buClr>
              <a:buSzPct val="60000"/>
              <a:buFont typeface="Wingdings" pitchFamily="2" charset="2"/>
              <a:buNone/>
            </a:pPr>
            <a:r>
              <a:rPr lang="zh-CN" altLang="en-US" sz="3200"/>
              <a:t>           从实际问题抽象出系统问题的分析能力</a:t>
            </a:r>
          </a:p>
          <a:p>
            <a:pPr marL="342900" indent="-342900">
              <a:lnSpc>
                <a:spcPct val="90000"/>
              </a:lnSpc>
              <a:spcBef>
                <a:spcPct val="20000"/>
              </a:spcBef>
              <a:buClr>
                <a:schemeClr val="folHlink"/>
              </a:buClr>
              <a:buSzPct val="60000"/>
              <a:buFont typeface="Wingdings" pitchFamily="2" charset="2"/>
              <a:buNone/>
            </a:pPr>
            <a:r>
              <a:rPr lang="zh-CN" altLang="en-US" sz="3200"/>
              <a:t>    自动化学科的能力在于</a:t>
            </a:r>
            <a:r>
              <a:rPr lang="zh-CN" altLang="en-US" sz="3200" b="1"/>
              <a:t>集成</a:t>
            </a:r>
            <a:endParaRPr lang="zh-CN" altLang="en-US" sz="3200"/>
          </a:p>
          <a:p>
            <a:pPr marL="342900" indent="-342900">
              <a:lnSpc>
                <a:spcPct val="90000"/>
              </a:lnSpc>
              <a:spcBef>
                <a:spcPct val="20000"/>
              </a:spcBef>
              <a:buClr>
                <a:schemeClr val="folHlink"/>
              </a:buClr>
              <a:buSzPct val="60000"/>
              <a:buFont typeface="Wingdings" pitchFamily="2" charset="2"/>
              <a:buNone/>
            </a:pPr>
            <a:r>
              <a:rPr lang="zh-CN" altLang="en-US" sz="3200"/>
              <a:t>           对解决系统问题的综合能力</a:t>
            </a:r>
          </a:p>
        </p:txBody>
      </p:sp>
      <p:sp>
        <p:nvSpPr>
          <p:cNvPr id="326659" name="Rectangle 3"/>
          <p:cNvSpPr>
            <a:spLocks noChangeArrowheads="1"/>
          </p:cNvSpPr>
          <p:nvPr/>
        </p:nvSpPr>
        <p:spPr bwMode="auto">
          <a:xfrm>
            <a:off x="971550" y="1268413"/>
            <a:ext cx="6248400" cy="457200"/>
          </a:xfrm>
          <a:prstGeom prst="rect">
            <a:avLst/>
          </a:prstGeom>
          <a:noFill/>
          <a:ln w="9525">
            <a:noFill/>
            <a:miter lim="800000"/>
            <a:headEnd/>
            <a:tailEnd/>
          </a:ln>
          <a:effectLst/>
        </p:spPr>
        <p:txBody>
          <a:bodyPr lIns="92075" tIns="46038" rIns="92075" bIns="46038" anchor="ctr"/>
          <a:lstStyle/>
          <a:p>
            <a:pPr algn="ctr">
              <a:defRPr/>
            </a:pPr>
            <a:r>
              <a:rPr kumimoji="1" lang="zh-CN" altLang="en-US" sz="3600">
                <a:solidFill>
                  <a:srgbClr val="FF3300"/>
                </a:solidFill>
                <a:effectLst>
                  <a:outerShdw blurRad="38100" dist="38100" dir="2700000" algn="tl">
                    <a:srgbClr val="C0C0C0"/>
                  </a:outerShdw>
                </a:effectLst>
                <a:latin typeface="隶书" pitchFamily="49" charset="-122"/>
                <a:ea typeface="隶书" pitchFamily="49" charset="-122"/>
              </a:rPr>
              <a:t>自动化学科、专业的特点</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noFill/>
          <a:ln>
            <a:solidFill>
              <a:schemeClr val="accent2"/>
            </a:solidFill>
          </a:ln>
        </p:spPr>
        <p:txBody>
          <a:bodyPr/>
          <a:lstStyle/>
          <a:p>
            <a:pPr eaLnBrk="1" hangingPunct="1"/>
            <a:r>
              <a:rPr lang="zh-CN" altLang="en-US" smtClean="0"/>
              <a:t>控制系统的组成</a:t>
            </a:r>
          </a:p>
        </p:txBody>
      </p:sp>
      <p:grpSp>
        <p:nvGrpSpPr>
          <p:cNvPr id="75779" name="Group 3"/>
          <p:cNvGrpSpPr>
            <a:grpSpLocks/>
          </p:cNvGrpSpPr>
          <p:nvPr/>
        </p:nvGrpSpPr>
        <p:grpSpPr bwMode="auto">
          <a:xfrm>
            <a:off x="34925" y="2060575"/>
            <a:ext cx="6553200" cy="2736850"/>
            <a:chOff x="22" y="1298"/>
            <a:chExt cx="5127" cy="2631"/>
          </a:xfrm>
        </p:grpSpPr>
        <p:sp>
          <p:nvSpPr>
            <p:cNvPr id="75791" name="Rectangle 4"/>
            <p:cNvSpPr>
              <a:spLocks noChangeArrowheads="1"/>
            </p:cNvSpPr>
            <p:nvPr/>
          </p:nvSpPr>
          <p:spPr bwMode="auto">
            <a:xfrm>
              <a:off x="1156" y="1389"/>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控制装置</a:t>
              </a:r>
            </a:p>
          </p:txBody>
        </p:sp>
        <p:sp>
          <p:nvSpPr>
            <p:cNvPr id="75792" name="Rectangle 5"/>
            <p:cNvSpPr>
              <a:spLocks noChangeArrowheads="1"/>
            </p:cNvSpPr>
            <p:nvPr/>
          </p:nvSpPr>
          <p:spPr bwMode="auto">
            <a:xfrm>
              <a:off x="340"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传感器</a:t>
              </a:r>
            </a:p>
          </p:txBody>
        </p:sp>
        <p:sp>
          <p:nvSpPr>
            <p:cNvPr id="75793" name="Rectangle 6"/>
            <p:cNvSpPr>
              <a:spLocks noChangeArrowheads="1"/>
            </p:cNvSpPr>
            <p:nvPr/>
          </p:nvSpPr>
          <p:spPr bwMode="auto">
            <a:xfrm>
              <a:off x="2109" y="2341"/>
              <a:ext cx="1316"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执行机构</a:t>
              </a:r>
            </a:p>
          </p:txBody>
        </p:sp>
        <p:sp>
          <p:nvSpPr>
            <p:cNvPr id="75794" name="Rectangle 7"/>
            <p:cNvSpPr>
              <a:spLocks noChangeArrowheads="1"/>
            </p:cNvSpPr>
            <p:nvPr/>
          </p:nvSpPr>
          <p:spPr bwMode="auto">
            <a:xfrm>
              <a:off x="748" y="3158"/>
              <a:ext cx="2404" cy="59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000" b="1"/>
                <a:t>控制对象及控制过程</a:t>
              </a:r>
            </a:p>
          </p:txBody>
        </p:sp>
        <p:sp>
          <p:nvSpPr>
            <p:cNvPr id="75795" name="Line 8"/>
            <p:cNvSpPr>
              <a:spLocks noChangeShapeType="1"/>
            </p:cNvSpPr>
            <p:nvPr/>
          </p:nvSpPr>
          <p:spPr bwMode="auto">
            <a:xfrm flipV="1">
              <a:off x="1293" y="1979"/>
              <a:ext cx="0" cy="362"/>
            </a:xfrm>
            <a:prstGeom prst="line">
              <a:avLst/>
            </a:prstGeom>
            <a:noFill/>
            <a:ln w="28575">
              <a:solidFill>
                <a:schemeClr val="tx1"/>
              </a:solidFill>
              <a:round/>
              <a:headEnd/>
              <a:tailEnd/>
            </a:ln>
          </p:spPr>
          <p:txBody>
            <a:bodyPr wrap="none" anchor="ctr"/>
            <a:lstStyle/>
            <a:p>
              <a:endParaRPr lang="zh-CN" altLang="en-US"/>
            </a:p>
          </p:txBody>
        </p:sp>
        <p:sp>
          <p:nvSpPr>
            <p:cNvPr id="75796" name="Line 9"/>
            <p:cNvSpPr>
              <a:spLocks noChangeShapeType="1"/>
            </p:cNvSpPr>
            <p:nvPr/>
          </p:nvSpPr>
          <p:spPr bwMode="auto">
            <a:xfrm flipV="1">
              <a:off x="2245" y="1979"/>
              <a:ext cx="0" cy="362"/>
            </a:xfrm>
            <a:prstGeom prst="line">
              <a:avLst/>
            </a:prstGeom>
            <a:noFill/>
            <a:ln w="28575">
              <a:solidFill>
                <a:schemeClr val="tx1"/>
              </a:solidFill>
              <a:round/>
              <a:headEnd/>
              <a:tailEnd/>
            </a:ln>
          </p:spPr>
          <p:txBody>
            <a:bodyPr wrap="none" anchor="ctr"/>
            <a:lstStyle/>
            <a:p>
              <a:endParaRPr lang="zh-CN" altLang="en-US"/>
            </a:p>
          </p:txBody>
        </p:sp>
        <p:sp>
          <p:nvSpPr>
            <p:cNvPr id="75797" name="Line 10"/>
            <p:cNvSpPr>
              <a:spLocks noChangeShapeType="1"/>
            </p:cNvSpPr>
            <p:nvPr/>
          </p:nvSpPr>
          <p:spPr bwMode="auto">
            <a:xfrm flipV="1">
              <a:off x="1156" y="2931"/>
              <a:ext cx="0" cy="227"/>
            </a:xfrm>
            <a:prstGeom prst="line">
              <a:avLst/>
            </a:prstGeom>
            <a:noFill/>
            <a:ln w="28575">
              <a:solidFill>
                <a:schemeClr val="tx1"/>
              </a:solidFill>
              <a:round/>
              <a:headEnd/>
              <a:tailEnd/>
            </a:ln>
          </p:spPr>
          <p:txBody>
            <a:bodyPr wrap="none" anchor="ctr"/>
            <a:lstStyle/>
            <a:p>
              <a:endParaRPr lang="zh-CN" altLang="en-US"/>
            </a:p>
          </p:txBody>
        </p:sp>
        <p:sp>
          <p:nvSpPr>
            <p:cNvPr id="75798" name="Line 11"/>
            <p:cNvSpPr>
              <a:spLocks noChangeShapeType="1"/>
            </p:cNvSpPr>
            <p:nvPr/>
          </p:nvSpPr>
          <p:spPr bwMode="auto">
            <a:xfrm>
              <a:off x="2290" y="2931"/>
              <a:ext cx="0" cy="227"/>
            </a:xfrm>
            <a:prstGeom prst="line">
              <a:avLst/>
            </a:prstGeom>
            <a:noFill/>
            <a:ln w="28575">
              <a:solidFill>
                <a:schemeClr val="tx1"/>
              </a:solidFill>
              <a:round/>
              <a:headEnd/>
              <a:tailEnd/>
            </a:ln>
          </p:spPr>
          <p:txBody>
            <a:bodyPr wrap="none" anchor="ctr"/>
            <a:lstStyle/>
            <a:p>
              <a:endParaRPr lang="zh-CN" altLang="en-US"/>
            </a:p>
          </p:txBody>
        </p:sp>
        <p:sp>
          <p:nvSpPr>
            <p:cNvPr id="75799" name="Line 12"/>
            <p:cNvSpPr>
              <a:spLocks noChangeShapeType="1"/>
            </p:cNvSpPr>
            <p:nvPr/>
          </p:nvSpPr>
          <p:spPr bwMode="auto">
            <a:xfrm>
              <a:off x="22" y="1298"/>
              <a:ext cx="0" cy="2631"/>
            </a:xfrm>
            <a:prstGeom prst="line">
              <a:avLst/>
            </a:prstGeom>
            <a:noFill/>
            <a:ln w="9525">
              <a:solidFill>
                <a:schemeClr val="tx1"/>
              </a:solidFill>
              <a:prstDash val="dash"/>
              <a:round/>
              <a:headEnd/>
              <a:tailEnd/>
            </a:ln>
          </p:spPr>
          <p:txBody>
            <a:bodyPr/>
            <a:lstStyle/>
            <a:p>
              <a:endParaRPr lang="zh-CN" altLang="en-US"/>
            </a:p>
          </p:txBody>
        </p:sp>
        <p:sp>
          <p:nvSpPr>
            <p:cNvPr id="75800" name="Line 13"/>
            <p:cNvSpPr>
              <a:spLocks noChangeShapeType="1"/>
            </p:cNvSpPr>
            <p:nvPr/>
          </p:nvSpPr>
          <p:spPr bwMode="auto">
            <a:xfrm>
              <a:off x="22" y="1298"/>
              <a:ext cx="3584" cy="0"/>
            </a:xfrm>
            <a:prstGeom prst="line">
              <a:avLst/>
            </a:prstGeom>
            <a:noFill/>
            <a:ln w="9525">
              <a:solidFill>
                <a:schemeClr val="tx1"/>
              </a:solidFill>
              <a:prstDash val="dash"/>
              <a:round/>
              <a:headEnd/>
              <a:tailEnd/>
            </a:ln>
          </p:spPr>
          <p:txBody>
            <a:bodyPr/>
            <a:lstStyle/>
            <a:p>
              <a:endParaRPr lang="zh-CN" altLang="en-US"/>
            </a:p>
          </p:txBody>
        </p:sp>
        <p:sp>
          <p:nvSpPr>
            <p:cNvPr id="75801" name="Line 14"/>
            <p:cNvSpPr>
              <a:spLocks noChangeShapeType="1"/>
            </p:cNvSpPr>
            <p:nvPr/>
          </p:nvSpPr>
          <p:spPr bwMode="auto">
            <a:xfrm>
              <a:off x="22" y="3929"/>
              <a:ext cx="3584" cy="0"/>
            </a:xfrm>
            <a:prstGeom prst="line">
              <a:avLst/>
            </a:prstGeom>
            <a:noFill/>
            <a:ln w="9525">
              <a:solidFill>
                <a:schemeClr val="tx1"/>
              </a:solidFill>
              <a:prstDash val="dash"/>
              <a:round/>
              <a:headEnd/>
              <a:tailEnd/>
            </a:ln>
          </p:spPr>
          <p:txBody>
            <a:bodyPr/>
            <a:lstStyle/>
            <a:p>
              <a:endParaRPr lang="zh-CN" altLang="en-US"/>
            </a:p>
          </p:txBody>
        </p:sp>
        <p:sp>
          <p:nvSpPr>
            <p:cNvPr id="75802" name="Line 15"/>
            <p:cNvSpPr>
              <a:spLocks noChangeShapeType="1"/>
            </p:cNvSpPr>
            <p:nvPr/>
          </p:nvSpPr>
          <p:spPr bwMode="auto">
            <a:xfrm>
              <a:off x="3606" y="1298"/>
              <a:ext cx="0" cy="2631"/>
            </a:xfrm>
            <a:prstGeom prst="line">
              <a:avLst/>
            </a:prstGeom>
            <a:noFill/>
            <a:ln w="9525">
              <a:solidFill>
                <a:schemeClr val="tx1"/>
              </a:solidFill>
              <a:prstDash val="dash"/>
              <a:round/>
              <a:headEnd/>
              <a:tailEnd/>
            </a:ln>
          </p:spPr>
          <p:txBody>
            <a:bodyPr/>
            <a:lstStyle/>
            <a:p>
              <a:endParaRPr lang="zh-CN" altLang="en-US"/>
            </a:p>
          </p:txBody>
        </p:sp>
        <p:sp>
          <p:nvSpPr>
            <p:cNvPr id="75803" name="Rectangle 16"/>
            <p:cNvSpPr>
              <a:spLocks noChangeArrowheads="1"/>
            </p:cNvSpPr>
            <p:nvPr/>
          </p:nvSpPr>
          <p:spPr bwMode="auto">
            <a:xfrm>
              <a:off x="3833" y="1344"/>
              <a:ext cx="1316" cy="590"/>
            </a:xfrm>
            <a:prstGeom prst="rect">
              <a:avLst/>
            </a:prstGeom>
            <a:solidFill>
              <a:schemeClr val="accent2"/>
            </a:solidFill>
            <a:ln w="9525" algn="ctr">
              <a:solidFill>
                <a:schemeClr val="tx1"/>
              </a:solidFill>
              <a:miter lim="800000"/>
              <a:headEnd/>
              <a:tailEnd/>
            </a:ln>
          </p:spPr>
          <p:txBody>
            <a:bodyPr wrap="none" anchor="ctr"/>
            <a:lstStyle/>
            <a:p>
              <a:pPr algn="ctr"/>
              <a:r>
                <a:rPr lang="zh-CN" altLang="en-US" sz="2000" b="1"/>
                <a:t>上位监控系统</a:t>
              </a:r>
            </a:p>
          </p:txBody>
        </p:sp>
        <p:sp>
          <p:nvSpPr>
            <p:cNvPr id="75804" name="Line 17"/>
            <p:cNvSpPr>
              <a:spLocks noChangeShapeType="1"/>
            </p:cNvSpPr>
            <p:nvPr/>
          </p:nvSpPr>
          <p:spPr bwMode="auto">
            <a:xfrm>
              <a:off x="2472" y="1616"/>
              <a:ext cx="1361" cy="0"/>
            </a:xfrm>
            <a:prstGeom prst="line">
              <a:avLst/>
            </a:prstGeom>
            <a:noFill/>
            <a:ln w="28575">
              <a:solidFill>
                <a:schemeClr val="tx1"/>
              </a:solidFill>
              <a:round/>
              <a:headEnd/>
              <a:tailEnd/>
            </a:ln>
          </p:spPr>
          <p:txBody>
            <a:bodyPr/>
            <a:lstStyle/>
            <a:p>
              <a:endParaRPr lang="zh-CN" altLang="en-US"/>
            </a:p>
          </p:txBody>
        </p:sp>
      </p:grpSp>
      <p:sp>
        <p:nvSpPr>
          <p:cNvPr id="75780" name="Text Box 18"/>
          <p:cNvSpPr txBox="1">
            <a:spLocks noChangeArrowheads="1"/>
          </p:cNvSpPr>
          <p:nvPr/>
        </p:nvSpPr>
        <p:spPr bwMode="auto">
          <a:xfrm>
            <a:off x="4859338" y="3141663"/>
            <a:ext cx="3959225" cy="366712"/>
          </a:xfrm>
          <a:prstGeom prst="rect">
            <a:avLst/>
          </a:prstGeom>
          <a:noFill/>
          <a:ln w="9525" algn="ctr">
            <a:noFill/>
            <a:miter lim="800000"/>
            <a:headEnd/>
            <a:tailEnd/>
          </a:ln>
        </p:spPr>
        <p:txBody>
          <a:bodyPr wrap="none">
            <a:spAutoFit/>
          </a:bodyPr>
          <a:lstStyle/>
          <a:p>
            <a:r>
              <a:rPr lang="en-US" altLang="zh-CN" b="1"/>
              <a:t>《</a:t>
            </a:r>
            <a:r>
              <a:rPr lang="zh-CN" altLang="en-US" b="1"/>
              <a:t>控制装置及仪表</a:t>
            </a:r>
            <a:r>
              <a:rPr lang="en-US" altLang="zh-CN" b="1"/>
              <a:t>》</a:t>
            </a:r>
            <a:r>
              <a:rPr lang="en-US" altLang="zh-CN"/>
              <a:t>-PLC</a:t>
            </a:r>
            <a:r>
              <a:rPr lang="zh-CN" altLang="en-US"/>
              <a:t>、</a:t>
            </a:r>
            <a:r>
              <a:rPr lang="en-US" altLang="zh-CN"/>
              <a:t>DCS</a:t>
            </a:r>
            <a:r>
              <a:rPr lang="zh-CN" altLang="en-US"/>
              <a:t>、</a:t>
            </a:r>
            <a:r>
              <a:rPr lang="en-US" altLang="zh-CN"/>
              <a:t>FCS</a:t>
            </a:r>
          </a:p>
        </p:txBody>
      </p:sp>
      <p:sp>
        <p:nvSpPr>
          <p:cNvPr id="75781" name="Text Box 19"/>
          <p:cNvSpPr txBox="1">
            <a:spLocks noChangeArrowheads="1"/>
          </p:cNvSpPr>
          <p:nvPr/>
        </p:nvSpPr>
        <p:spPr bwMode="auto">
          <a:xfrm>
            <a:off x="4791075" y="3644900"/>
            <a:ext cx="4318000" cy="641350"/>
          </a:xfrm>
          <a:prstGeom prst="rect">
            <a:avLst/>
          </a:prstGeom>
          <a:noFill/>
          <a:ln w="9525" algn="ctr">
            <a:noFill/>
            <a:miter lim="800000"/>
            <a:headEnd/>
            <a:tailEnd/>
          </a:ln>
        </p:spPr>
        <p:txBody>
          <a:bodyPr>
            <a:spAutoFit/>
          </a:bodyPr>
          <a:lstStyle/>
          <a:p>
            <a:r>
              <a:rPr lang="en-US" altLang="zh-CN" b="1"/>
              <a:t>《</a:t>
            </a:r>
            <a:r>
              <a:rPr lang="zh-CN" altLang="en-US" b="1"/>
              <a:t>传感技术及原理</a:t>
            </a:r>
            <a:r>
              <a:rPr lang="en-US" altLang="zh-CN" b="1"/>
              <a:t>》</a:t>
            </a:r>
            <a:r>
              <a:rPr lang="en-US" altLang="zh-CN"/>
              <a:t>-</a:t>
            </a:r>
            <a:r>
              <a:rPr lang="zh-CN" altLang="en-US"/>
              <a:t>温度、压力、流量、</a:t>
            </a:r>
          </a:p>
          <a:p>
            <a:r>
              <a:rPr lang="zh-CN" altLang="en-US"/>
              <a:t>                             位置、光电、成份等</a:t>
            </a:r>
          </a:p>
        </p:txBody>
      </p:sp>
      <p:sp>
        <p:nvSpPr>
          <p:cNvPr id="75782" name="Text Box 20"/>
          <p:cNvSpPr txBox="1">
            <a:spLocks noChangeArrowheads="1"/>
          </p:cNvSpPr>
          <p:nvPr/>
        </p:nvSpPr>
        <p:spPr bwMode="auto">
          <a:xfrm>
            <a:off x="6626225" y="5300663"/>
            <a:ext cx="2012950" cy="366712"/>
          </a:xfrm>
          <a:prstGeom prst="rect">
            <a:avLst/>
          </a:prstGeom>
          <a:noFill/>
          <a:ln w="9525" algn="ctr">
            <a:noFill/>
            <a:miter lim="800000"/>
            <a:headEnd/>
            <a:tailEnd/>
          </a:ln>
        </p:spPr>
        <p:txBody>
          <a:bodyPr wrap="none">
            <a:spAutoFit/>
          </a:bodyPr>
          <a:lstStyle/>
          <a:p>
            <a:r>
              <a:rPr lang="en-US" altLang="zh-CN" b="1"/>
              <a:t>《</a:t>
            </a:r>
            <a:r>
              <a:rPr lang="zh-CN" altLang="en-US" b="1"/>
              <a:t>过程控制工程</a:t>
            </a:r>
            <a:r>
              <a:rPr lang="en-US" altLang="zh-CN" b="1"/>
              <a:t>》</a:t>
            </a:r>
          </a:p>
        </p:txBody>
      </p:sp>
      <p:sp>
        <p:nvSpPr>
          <p:cNvPr id="75783" name="Text Box 21"/>
          <p:cNvSpPr txBox="1">
            <a:spLocks noChangeArrowheads="1"/>
          </p:cNvSpPr>
          <p:nvPr/>
        </p:nvSpPr>
        <p:spPr bwMode="auto">
          <a:xfrm>
            <a:off x="6337300" y="4652963"/>
            <a:ext cx="2698750" cy="366712"/>
          </a:xfrm>
          <a:prstGeom prst="rect">
            <a:avLst/>
          </a:prstGeom>
          <a:noFill/>
          <a:ln w="9525" algn="ctr">
            <a:noFill/>
            <a:miter lim="800000"/>
            <a:headEnd/>
            <a:tailEnd/>
          </a:ln>
        </p:spPr>
        <p:txBody>
          <a:bodyPr wrap="none">
            <a:spAutoFit/>
          </a:bodyPr>
          <a:lstStyle/>
          <a:p>
            <a:r>
              <a:rPr lang="en-US" altLang="zh-CN" b="1"/>
              <a:t>《</a:t>
            </a:r>
            <a:r>
              <a:rPr lang="zh-CN" altLang="en-US" b="1"/>
              <a:t>电机拖动与运动控制</a:t>
            </a:r>
            <a:r>
              <a:rPr lang="en-US" altLang="zh-CN" b="1"/>
              <a:t>》</a:t>
            </a:r>
          </a:p>
        </p:txBody>
      </p:sp>
      <p:sp>
        <p:nvSpPr>
          <p:cNvPr id="75784" name="Text Box 22"/>
          <p:cNvSpPr txBox="1">
            <a:spLocks noChangeArrowheads="1"/>
          </p:cNvSpPr>
          <p:nvPr/>
        </p:nvSpPr>
        <p:spPr bwMode="auto">
          <a:xfrm>
            <a:off x="3817938" y="4875213"/>
            <a:ext cx="2012950" cy="641350"/>
          </a:xfrm>
          <a:prstGeom prst="rect">
            <a:avLst/>
          </a:prstGeom>
          <a:noFill/>
          <a:ln w="9525" algn="ctr">
            <a:noFill/>
            <a:miter lim="800000"/>
            <a:headEnd/>
            <a:tailEnd/>
          </a:ln>
        </p:spPr>
        <p:txBody>
          <a:bodyPr wrap="none">
            <a:spAutoFit/>
          </a:bodyPr>
          <a:lstStyle/>
          <a:p>
            <a:r>
              <a:rPr lang="en-US" altLang="zh-CN" b="1"/>
              <a:t>《</a:t>
            </a:r>
            <a:r>
              <a:rPr lang="zh-CN" altLang="en-US" b="1"/>
              <a:t>自动控制原理</a:t>
            </a:r>
            <a:r>
              <a:rPr lang="en-US" altLang="zh-CN" b="1"/>
              <a:t>》</a:t>
            </a:r>
          </a:p>
          <a:p>
            <a:r>
              <a:rPr lang="en-US" altLang="zh-CN"/>
              <a:t>  </a:t>
            </a:r>
            <a:r>
              <a:rPr lang="zh-CN" altLang="en-US"/>
              <a:t>（经典、现代）</a:t>
            </a:r>
          </a:p>
        </p:txBody>
      </p:sp>
      <p:sp>
        <p:nvSpPr>
          <p:cNvPr id="75785" name="Line 23"/>
          <p:cNvSpPr>
            <a:spLocks noChangeShapeType="1"/>
          </p:cNvSpPr>
          <p:nvPr/>
        </p:nvSpPr>
        <p:spPr bwMode="auto">
          <a:xfrm>
            <a:off x="5761038" y="5229225"/>
            <a:ext cx="504825" cy="0"/>
          </a:xfrm>
          <a:prstGeom prst="line">
            <a:avLst/>
          </a:prstGeom>
          <a:noFill/>
          <a:ln w="28575">
            <a:solidFill>
              <a:schemeClr val="tx1"/>
            </a:solidFill>
            <a:round/>
            <a:headEnd/>
            <a:tailEnd type="triangle" w="med" len="med"/>
          </a:ln>
        </p:spPr>
        <p:txBody>
          <a:bodyPr/>
          <a:lstStyle/>
          <a:p>
            <a:endParaRPr lang="zh-CN" altLang="en-US"/>
          </a:p>
        </p:txBody>
      </p:sp>
      <p:sp>
        <p:nvSpPr>
          <p:cNvPr id="75786" name="AutoShape 24"/>
          <p:cNvSpPr>
            <a:spLocks/>
          </p:cNvSpPr>
          <p:nvPr/>
        </p:nvSpPr>
        <p:spPr bwMode="auto">
          <a:xfrm>
            <a:off x="6265863" y="4868863"/>
            <a:ext cx="215900" cy="720725"/>
          </a:xfrm>
          <a:prstGeom prst="leftBrace">
            <a:avLst>
              <a:gd name="adj1" fmla="val 27819"/>
              <a:gd name="adj2" fmla="val 50000"/>
            </a:avLst>
          </a:prstGeom>
          <a:noFill/>
          <a:ln w="9525">
            <a:solidFill>
              <a:schemeClr val="tx1"/>
            </a:solidFill>
            <a:round/>
            <a:headEnd/>
            <a:tailEnd/>
          </a:ln>
        </p:spPr>
        <p:txBody>
          <a:bodyPr wrap="none" anchor="ctr"/>
          <a:lstStyle/>
          <a:p>
            <a:endParaRPr lang="zh-CN" altLang="en-US"/>
          </a:p>
        </p:txBody>
      </p:sp>
      <p:grpSp>
        <p:nvGrpSpPr>
          <p:cNvPr id="75787" name="Group 28"/>
          <p:cNvGrpSpPr>
            <a:grpSpLocks/>
          </p:cNvGrpSpPr>
          <p:nvPr/>
        </p:nvGrpSpPr>
        <p:grpSpPr bwMode="auto">
          <a:xfrm>
            <a:off x="755650" y="5300663"/>
            <a:ext cx="3095625" cy="1295400"/>
            <a:chOff x="2654" y="2659"/>
            <a:chExt cx="2948" cy="1316"/>
          </a:xfrm>
        </p:grpSpPr>
        <p:sp>
          <p:nvSpPr>
            <p:cNvPr id="75788" name="Rectangle 25"/>
            <p:cNvSpPr>
              <a:spLocks noChangeArrowheads="1"/>
            </p:cNvSpPr>
            <p:nvPr/>
          </p:nvSpPr>
          <p:spPr bwMode="auto">
            <a:xfrm>
              <a:off x="2654" y="3430"/>
              <a:ext cx="1405" cy="545"/>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控制理论</a:t>
              </a:r>
            </a:p>
          </p:txBody>
        </p:sp>
        <p:sp>
          <p:nvSpPr>
            <p:cNvPr id="75789" name="Rectangle 26"/>
            <p:cNvSpPr>
              <a:spLocks noChangeArrowheads="1"/>
            </p:cNvSpPr>
            <p:nvPr/>
          </p:nvSpPr>
          <p:spPr bwMode="auto">
            <a:xfrm>
              <a:off x="4059" y="3430"/>
              <a:ext cx="1543" cy="545"/>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b="1"/>
                <a:t>控制装置</a:t>
              </a:r>
            </a:p>
          </p:txBody>
        </p:sp>
        <p:sp>
          <p:nvSpPr>
            <p:cNvPr id="75790" name="Oval 27"/>
            <p:cNvSpPr>
              <a:spLocks noChangeArrowheads="1"/>
            </p:cNvSpPr>
            <p:nvPr/>
          </p:nvSpPr>
          <p:spPr bwMode="auto">
            <a:xfrm>
              <a:off x="3243" y="2659"/>
              <a:ext cx="1724" cy="771"/>
            </a:xfrm>
            <a:prstGeom prst="ellipse">
              <a:avLst/>
            </a:prstGeom>
            <a:solidFill>
              <a:schemeClr val="accent1"/>
            </a:solidFill>
            <a:ln w="9525" algn="ctr">
              <a:solidFill>
                <a:schemeClr val="tx1"/>
              </a:solidFill>
              <a:round/>
              <a:headEnd/>
              <a:tailEnd/>
            </a:ln>
          </p:spPr>
          <p:txBody>
            <a:bodyPr wrap="none" anchor="ctr"/>
            <a:lstStyle/>
            <a:p>
              <a:pPr algn="ctr"/>
              <a:r>
                <a:rPr lang="zh-CN" altLang="en-US" b="1"/>
                <a:t>自动化系统</a:t>
              </a:r>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sz="half" idx="1"/>
          </p:nvPr>
        </p:nvSpPr>
        <p:spPr>
          <a:xfrm>
            <a:off x="1182688" y="1844675"/>
            <a:ext cx="7761287" cy="4176713"/>
          </a:xfrm>
        </p:spPr>
        <p:txBody>
          <a:bodyPr/>
          <a:lstStyle/>
          <a:p>
            <a:pPr eaLnBrk="1" hangingPunct="1">
              <a:lnSpc>
                <a:spcPct val="150000"/>
              </a:lnSpc>
            </a:pPr>
            <a:r>
              <a:rPr lang="zh-CN" altLang="en-US" sz="2800" b="1" dirty="0" smtClean="0"/>
              <a:t>自动化技术</a:t>
            </a:r>
            <a:r>
              <a:rPr lang="en-US" altLang="zh-CN" sz="2800" b="1" dirty="0" smtClean="0"/>
              <a:t>--</a:t>
            </a:r>
            <a:r>
              <a:rPr lang="zh-CN" altLang="en-US" sz="2800" b="1" dirty="0" smtClean="0"/>
              <a:t>控制科学与工程</a:t>
            </a:r>
          </a:p>
          <a:p>
            <a:pPr lvl="1" eaLnBrk="1" hangingPunct="1">
              <a:lnSpc>
                <a:spcPct val="150000"/>
              </a:lnSpc>
              <a:spcBef>
                <a:spcPct val="30000"/>
              </a:spcBef>
            </a:pPr>
            <a:r>
              <a:rPr lang="zh-CN" altLang="en-US" sz="2400" b="1" dirty="0" smtClean="0">
                <a:solidFill>
                  <a:schemeClr val="folHlink"/>
                </a:solidFill>
              </a:rPr>
              <a:t>控制理论与控制工程 </a:t>
            </a:r>
          </a:p>
          <a:p>
            <a:pPr lvl="1" eaLnBrk="1" hangingPunct="1">
              <a:lnSpc>
                <a:spcPct val="150000"/>
              </a:lnSpc>
              <a:spcBef>
                <a:spcPct val="30000"/>
              </a:spcBef>
            </a:pPr>
            <a:r>
              <a:rPr lang="zh-CN" altLang="en-US" sz="2400" b="1" dirty="0" smtClean="0">
                <a:solidFill>
                  <a:schemeClr val="folHlink"/>
                </a:solidFill>
              </a:rPr>
              <a:t>检测技术与自动化装置</a:t>
            </a:r>
          </a:p>
          <a:p>
            <a:pPr lvl="1" eaLnBrk="1" hangingPunct="1">
              <a:lnSpc>
                <a:spcPct val="150000"/>
              </a:lnSpc>
              <a:spcBef>
                <a:spcPct val="30000"/>
              </a:spcBef>
            </a:pPr>
            <a:r>
              <a:rPr lang="zh-CN" altLang="en-US" sz="2400" b="1" dirty="0" smtClean="0">
                <a:solidFill>
                  <a:schemeClr val="folHlink"/>
                </a:solidFill>
              </a:rPr>
              <a:t>模式识别与智能系统</a:t>
            </a:r>
          </a:p>
          <a:p>
            <a:pPr lvl="1" eaLnBrk="1" hangingPunct="1">
              <a:lnSpc>
                <a:spcPct val="150000"/>
              </a:lnSpc>
              <a:spcBef>
                <a:spcPct val="30000"/>
              </a:spcBef>
            </a:pPr>
            <a:r>
              <a:rPr lang="zh-CN" altLang="en-US" sz="2400" b="1" dirty="0" smtClean="0">
                <a:solidFill>
                  <a:schemeClr val="folHlink"/>
                </a:solidFill>
              </a:rPr>
              <a:t>系统工程</a:t>
            </a:r>
          </a:p>
          <a:p>
            <a:pPr lvl="1" eaLnBrk="1" hangingPunct="1">
              <a:lnSpc>
                <a:spcPct val="150000"/>
              </a:lnSpc>
              <a:spcBef>
                <a:spcPct val="30000"/>
              </a:spcBef>
            </a:pPr>
            <a:r>
              <a:rPr lang="zh-CN" altLang="en-US" sz="2400" b="1" dirty="0" smtClean="0">
                <a:solidFill>
                  <a:schemeClr val="folHlink"/>
                </a:solidFill>
              </a:rPr>
              <a:t>导航、制导与控制</a:t>
            </a:r>
            <a:endParaRPr lang="en-US" altLang="zh-CN" sz="2400" b="1" dirty="0" smtClean="0">
              <a:solidFill>
                <a:schemeClr val="folHlink"/>
              </a:solidFill>
            </a:endParaRPr>
          </a:p>
          <a:p>
            <a:pPr lvl="1" eaLnBrk="1" hangingPunct="1">
              <a:lnSpc>
                <a:spcPct val="150000"/>
              </a:lnSpc>
              <a:spcBef>
                <a:spcPct val="30000"/>
              </a:spcBef>
            </a:pPr>
            <a:r>
              <a:rPr lang="zh-CN" altLang="en-US" sz="2400" b="1" dirty="0" smtClean="0">
                <a:solidFill>
                  <a:srgbClr val="C00000"/>
                </a:solidFill>
              </a:rPr>
              <a:t>控制工程（专硕）</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533400" y="2205038"/>
            <a:ext cx="8431213" cy="36576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r>
              <a:rPr lang="zh-CN" altLang="en-US" sz="3600">
                <a:latin typeface="黑体" pitchFamily="2" charset="-122"/>
                <a:ea typeface="黑体" pitchFamily="2" charset="-122"/>
              </a:rPr>
              <a:t>最终目标：</a:t>
            </a:r>
            <a:r>
              <a:rPr lang="zh-CN" altLang="en-US" sz="3600">
                <a:latin typeface="宋体" charset="-122"/>
              </a:rPr>
              <a:t>在大型（工程）项目中</a:t>
            </a:r>
          </a:p>
          <a:p>
            <a:pPr marL="342900" indent="-342900">
              <a:lnSpc>
                <a:spcPct val="90000"/>
              </a:lnSpc>
              <a:spcBef>
                <a:spcPct val="20000"/>
              </a:spcBef>
              <a:buClr>
                <a:schemeClr val="folHlink"/>
              </a:buClr>
              <a:buSzPct val="60000"/>
              <a:buFont typeface="Wingdings" pitchFamily="2" charset="2"/>
              <a:buNone/>
            </a:pPr>
            <a:r>
              <a:rPr lang="zh-CN" altLang="en-US" sz="3600">
                <a:latin typeface="宋体" charset="-122"/>
              </a:rPr>
              <a:t>          担当</a:t>
            </a:r>
            <a:r>
              <a:rPr lang="zh-CN" altLang="en-US" sz="3600" b="1">
                <a:latin typeface="CG Times" pitchFamily="18" charset="0"/>
              </a:rPr>
              <a:t>“</a:t>
            </a:r>
            <a:r>
              <a:rPr lang="zh-CN" altLang="en-US" sz="3600" b="1">
                <a:latin typeface="宋体" charset="-122"/>
              </a:rPr>
              <a:t>系统集成者</a:t>
            </a:r>
            <a:r>
              <a:rPr lang="zh-CN" altLang="en-US" sz="3600" b="1">
                <a:latin typeface="CG Times" pitchFamily="18" charset="0"/>
              </a:rPr>
              <a:t>”</a:t>
            </a:r>
            <a:r>
              <a:rPr lang="zh-CN" altLang="en-US" sz="3600">
                <a:latin typeface="宋体" charset="-122"/>
              </a:rPr>
              <a:t>的角色</a:t>
            </a:r>
            <a:r>
              <a:rPr lang="zh-CN" altLang="en-US" sz="3200"/>
              <a:t> </a:t>
            </a:r>
          </a:p>
          <a:p>
            <a:pPr marL="342900" indent="-342900">
              <a:lnSpc>
                <a:spcPct val="90000"/>
              </a:lnSpc>
              <a:spcBef>
                <a:spcPct val="20000"/>
              </a:spcBef>
              <a:buClr>
                <a:schemeClr val="folHlink"/>
              </a:buClr>
              <a:buSzPct val="60000"/>
              <a:buFont typeface="Wingdings" pitchFamily="2" charset="2"/>
              <a:buChar char="n"/>
            </a:pPr>
            <a:endParaRPr lang="en-US" altLang="zh-CN" sz="3200">
              <a:latin typeface="宋体" charset="-122"/>
            </a:endParaRPr>
          </a:p>
        </p:txBody>
      </p:sp>
      <p:sp>
        <p:nvSpPr>
          <p:cNvPr id="79875" name="AutoShape 4">
            <a:hlinkClick r:id="rId2" action="ppaction://hlinksldjump" highlightClick="1"/>
          </p:cNvPr>
          <p:cNvSpPr>
            <a:spLocks noChangeArrowheads="1"/>
          </p:cNvSpPr>
          <p:nvPr/>
        </p:nvSpPr>
        <p:spPr bwMode="auto">
          <a:xfrm>
            <a:off x="8553450" y="6329363"/>
            <a:ext cx="590550" cy="528637"/>
          </a:xfrm>
          <a:prstGeom prst="actionButtonReturn">
            <a:avLst/>
          </a:prstGeom>
          <a:solidFill>
            <a:srgbClr val="FFFF00"/>
          </a:solidFill>
          <a:ln w="12700" cap="sq">
            <a:solidFill>
              <a:srgbClr val="CC99FF"/>
            </a:solidFill>
            <a:miter lim="800000"/>
            <a:headEnd type="none" w="sm" len="sm"/>
            <a:tailEnd type="none" w="sm" len="sm"/>
          </a:ln>
        </p:spPr>
        <p:txBody>
          <a:bodyPr wrap="none" tIns="0" anchor="ctr"/>
          <a:lstStyle/>
          <a:p>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1571625"/>
            <a:ext cx="9144000" cy="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pic>
        <p:nvPicPr>
          <p:cNvPr id="80899" name="Picture 3"/>
          <p:cNvPicPr>
            <a:picLocks noChangeAspect="1" noChangeArrowheads="1"/>
          </p:cNvPicPr>
          <p:nvPr/>
        </p:nvPicPr>
        <p:blipFill>
          <a:blip r:embed="rId2" cstate="print"/>
          <a:srcRect/>
          <a:stretch>
            <a:fillRect/>
          </a:stretch>
        </p:blipFill>
        <p:spPr bwMode="auto">
          <a:xfrm>
            <a:off x="250825" y="476250"/>
            <a:ext cx="8064500" cy="5451475"/>
          </a:xfrm>
          <a:prstGeom prst="rect">
            <a:avLst/>
          </a:prstGeom>
          <a:noFill/>
          <a:ln w="9525">
            <a:noFill/>
            <a:miter lim="800000"/>
            <a:headEnd/>
            <a:tailEnd/>
          </a:ln>
        </p:spPr>
      </p:pic>
      <p:sp>
        <p:nvSpPr>
          <p:cNvPr id="80900" name="AutoShape 4"/>
          <p:cNvSpPr>
            <a:spLocks noChangeArrowheads="1"/>
          </p:cNvSpPr>
          <p:nvPr/>
        </p:nvSpPr>
        <p:spPr bwMode="auto">
          <a:xfrm>
            <a:off x="5508625" y="188913"/>
            <a:ext cx="3095625" cy="1871662"/>
          </a:xfrm>
          <a:prstGeom prst="irregularSeal1">
            <a:avLst/>
          </a:prstGeom>
          <a:solidFill>
            <a:schemeClr val="accent1"/>
          </a:solidFill>
          <a:ln w="9525" algn="ctr">
            <a:solidFill>
              <a:schemeClr val="tx1"/>
            </a:solidFill>
            <a:miter lim="800000"/>
            <a:headEnd/>
            <a:tailEnd/>
          </a:ln>
        </p:spPr>
        <p:txBody>
          <a:bodyPr wrap="none" anchor="ctr"/>
          <a:lstStyle/>
          <a:p>
            <a:pPr algn="ctr"/>
            <a:r>
              <a:rPr lang="zh-CN" altLang="en-US" b="1"/>
              <a:t>如何设计一个控制系统？</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0" y="1571625"/>
            <a:ext cx="9144000" cy="0"/>
          </a:xfrm>
          <a:prstGeom prst="rect">
            <a:avLst/>
          </a:prstGeom>
          <a:noFill/>
          <a:ln w="9525" algn="ctr">
            <a:noFill/>
            <a:miter lim="800000"/>
            <a:headEnd/>
            <a:tailEnd/>
          </a:ln>
        </p:spPr>
        <p:txBody>
          <a:bodyPr wrap="none" tIns="165048" bIns="0" anchor="ctr">
            <a:spAutoFit/>
          </a:bodyPr>
          <a:lstStyle/>
          <a:p>
            <a:endParaRPr kumimoji="1" lang="zh-CN" altLang="zh-CN" sz="2400">
              <a:latin typeface="Times New Roman" pitchFamily="18" charset="0"/>
            </a:endParaRPr>
          </a:p>
        </p:txBody>
      </p:sp>
      <p:sp>
        <p:nvSpPr>
          <p:cNvPr id="12292" name="Rectangle 3"/>
          <p:cNvSpPr>
            <a:spLocks noChangeArrowheads="1"/>
          </p:cNvSpPr>
          <p:nvPr/>
        </p:nvSpPr>
        <p:spPr bwMode="auto">
          <a:xfrm>
            <a:off x="0" y="1216025"/>
            <a:ext cx="9144000" cy="0"/>
          </a:xfrm>
          <a:prstGeom prst="rect">
            <a:avLst/>
          </a:prstGeom>
          <a:noFill/>
          <a:ln w="9525">
            <a:noFill/>
            <a:miter lim="800000"/>
            <a:headEnd/>
            <a:tailEnd/>
          </a:ln>
        </p:spPr>
        <p:txBody>
          <a:bodyPr wrap="none" anchor="ctr">
            <a:spAutoFit/>
          </a:bodyPr>
          <a:lstStyle/>
          <a:p>
            <a:endParaRPr lang="zh-CN" altLang="zh-CN">
              <a:latin typeface="Arial" charset="0"/>
            </a:endParaRPr>
          </a:p>
        </p:txBody>
      </p:sp>
      <p:graphicFrame>
        <p:nvGraphicFramePr>
          <p:cNvPr id="12290" name="Object 4"/>
          <p:cNvGraphicFramePr>
            <a:graphicFrameLocks noChangeAspect="1"/>
          </p:cNvGraphicFramePr>
          <p:nvPr/>
        </p:nvGraphicFramePr>
        <p:xfrm>
          <a:off x="755650" y="0"/>
          <a:ext cx="7996238" cy="6800850"/>
        </p:xfrm>
        <a:graphic>
          <a:graphicData uri="http://schemas.openxmlformats.org/presentationml/2006/ole">
            <p:oleObj spid="_x0000_s12290" name="Visio" r:id="rId3" imgW="7054708" imgH="6376467" progId="Visio.Drawing.11">
              <p:embed/>
            </p:oleObj>
          </a:graphicData>
        </a:graphic>
      </p:graphicFrame>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314" name="Object 4"/>
          <p:cNvGraphicFramePr>
            <a:graphicFrameLocks noChangeAspect="1"/>
          </p:cNvGraphicFramePr>
          <p:nvPr>
            <p:ph sz="quarter" idx="2"/>
          </p:nvPr>
        </p:nvGraphicFramePr>
        <p:xfrm>
          <a:off x="827088" y="2924175"/>
          <a:ext cx="2722562" cy="1477963"/>
        </p:xfrm>
        <a:graphic>
          <a:graphicData uri="http://schemas.openxmlformats.org/presentationml/2006/ole">
            <p:oleObj spid="_x0000_s184322" name="图片" r:id="rId3" imgW="2762280" imgH="1514520" progId="Word.Picture.8">
              <p:embed/>
            </p:oleObj>
          </a:graphicData>
        </a:graphic>
      </p:graphicFrame>
      <p:graphicFrame>
        <p:nvGraphicFramePr>
          <p:cNvPr id="13315" name="Object 7"/>
          <p:cNvGraphicFramePr>
            <a:graphicFrameLocks noChangeAspect="1"/>
          </p:cNvGraphicFramePr>
          <p:nvPr>
            <p:ph sz="quarter" idx="3"/>
          </p:nvPr>
        </p:nvGraphicFramePr>
        <p:xfrm>
          <a:off x="3851275" y="2997200"/>
          <a:ext cx="2447925" cy="1200150"/>
        </p:xfrm>
        <a:graphic>
          <a:graphicData uri="http://schemas.openxmlformats.org/presentationml/2006/ole">
            <p:oleObj spid="_x0000_s184323" name="图片" r:id="rId4" imgW="2295360" imgH="1400040" progId="Word.Picture.8">
              <p:embed/>
            </p:oleObj>
          </a:graphicData>
        </a:graphic>
      </p:graphicFrame>
      <p:graphicFrame>
        <p:nvGraphicFramePr>
          <p:cNvPr id="13316" name="Object 8"/>
          <p:cNvGraphicFramePr>
            <a:graphicFrameLocks noChangeAspect="1"/>
          </p:cNvGraphicFramePr>
          <p:nvPr/>
        </p:nvGraphicFramePr>
        <p:xfrm>
          <a:off x="6462713" y="2924175"/>
          <a:ext cx="2681287" cy="1617663"/>
        </p:xfrm>
        <a:graphic>
          <a:graphicData uri="http://schemas.openxmlformats.org/presentationml/2006/ole">
            <p:oleObj spid="_x0000_s184324" name="图片" r:id="rId5" imgW="2295360" imgH="1400040" progId="Word.Picture.8">
              <p:embed/>
            </p:oleObj>
          </a:graphicData>
        </a:graphic>
      </p:graphicFrame>
      <p:sp>
        <p:nvSpPr>
          <p:cNvPr id="13317" name="AutoShape 11"/>
          <p:cNvSpPr>
            <a:spLocks noChangeArrowheads="1"/>
          </p:cNvSpPr>
          <p:nvPr/>
        </p:nvSpPr>
        <p:spPr bwMode="auto">
          <a:xfrm>
            <a:off x="2987675" y="260350"/>
            <a:ext cx="3600450" cy="1871663"/>
          </a:xfrm>
          <a:prstGeom prst="irregularSeal1">
            <a:avLst/>
          </a:prstGeom>
          <a:solidFill>
            <a:schemeClr val="accent1"/>
          </a:solidFill>
          <a:ln w="9525" algn="ctr">
            <a:solidFill>
              <a:schemeClr val="tx1"/>
            </a:solidFill>
            <a:miter lim="800000"/>
            <a:headEnd/>
            <a:tailEnd/>
          </a:ln>
        </p:spPr>
        <p:txBody>
          <a:bodyPr wrap="none" anchor="ctr"/>
          <a:lstStyle/>
          <a:p>
            <a:pPr algn="ctr"/>
            <a:r>
              <a:rPr lang="zh-CN" altLang="en-US" b="1"/>
              <a:t>系统的稳定性分析问题</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0" y="2619375"/>
            <a:ext cx="9144000" cy="0"/>
          </a:xfrm>
          <a:prstGeom prst="rect">
            <a:avLst/>
          </a:prstGeom>
          <a:noFill/>
          <a:ln w="9525">
            <a:noFill/>
            <a:miter lim="800000"/>
            <a:headEnd/>
            <a:tailEnd/>
          </a:ln>
        </p:spPr>
        <p:txBody>
          <a:bodyPr anchor="ctr">
            <a:spAutoFit/>
          </a:bodyPr>
          <a:lstStyle/>
          <a:p>
            <a:endParaRPr lang="zh-CN" altLang="en-US"/>
          </a:p>
        </p:txBody>
      </p:sp>
      <p:pic>
        <p:nvPicPr>
          <p:cNvPr id="81923" name="Picture 3"/>
          <p:cNvPicPr>
            <a:picLocks noChangeAspect="1" noChangeArrowheads="1"/>
          </p:cNvPicPr>
          <p:nvPr/>
        </p:nvPicPr>
        <p:blipFill>
          <a:blip r:embed="rId3" cstate="print"/>
          <a:srcRect/>
          <a:stretch>
            <a:fillRect/>
          </a:stretch>
        </p:blipFill>
        <p:spPr bwMode="auto">
          <a:xfrm>
            <a:off x="755650" y="1268413"/>
            <a:ext cx="7272338" cy="4856162"/>
          </a:xfrm>
          <a:prstGeom prst="rect">
            <a:avLst/>
          </a:prstGeom>
          <a:noFill/>
          <a:ln w="9525">
            <a:noFill/>
            <a:miter lim="800000"/>
            <a:headEnd/>
            <a:tailEnd/>
          </a:ln>
        </p:spPr>
      </p:pic>
      <p:sp>
        <p:nvSpPr>
          <p:cNvPr id="81924" name="AutoShape 4"/>
          <p:cNvSpPr>
            <a:spLocks noChangeArrowheads="1"/>
          </p:cNvSpPr>
          <p:nvPr/>
        </p:nvSpPr>
        <p:spPr bwMode="auto">
          <a:xfrm>
            <a:off x="5580063" y="836613"/>
            <a:ext cx="2232025" cy="2016125"/>
          </a:xfrm>
          <a:prstGeom prst="irregularSeal2">
            <a:avLst/>
          </a:prstGeom>
          <a:solidFill>
            <a:schemeClr val="accent1"/>
          </a:solidFill>
          <a:ln w="9525">
            <a:solidFill>
              <a:schemeClr val="tx1"/>
            </a:solidFill>
            <a:miter lim="800000"/>
            <a:headEnd/>
            <a:tailEnd/>
          </a:ln>
        </p:spPr>
        <p:txBody>
          <a:bodyPr wrap="none" anchor="ctr"/>
          <a:lstStyle/>
          <a:p>
            <a:pPr algn="ctr"/>
            <a:r>
              <a:rPr lang="zh-CN" altLang="en-US" b="1"/>
              <a:t>系统的振荡</a:t>
            </a:r>
          </a:p>
          <a:p>
            <a:pPr algn="ctr"/>
            <a:r>
              <a:rPr lang="zh-CN" altLang="en-US" b="1"/>
              <a:t>问题</a:t>
            </a:r>
            <a:r>
              <a:rPr lang="en-US" altLang="zh-CN" b="1"/>
              <a:t>??</a:t>
            </a:r>
          </a:p>
        </p:txBody>
      </p:sp>
      <p:sp>
        <p:nvSpPr>
          <p:cNvPr id="81925" name="Rectangle 5"/>
          <p:cNvSpPr>
            <a:spLocks noChangeArrowheads="1"/>
          </p:cNvSpPr>
          <p:nvPr/>
        </p:nvSpPr>
        <p:spPr bwMode="auto">
          <a:xfrm>
            <a:off x="1331913" y="188913"/>
            <a:ext cx="6696075" cy="579437"/>
          </a:xfrm>
          <a:prstGeom prst="rect">
            <a:avLst/>
          </a:prstGeom>
          <a:noFill/>
          <a:ln w="9525">
            <a:noFill/>
            <a:miter lim="800000"/>
            <a:headEnd/>
            <a:tailEnd/>
          </a:ln>
        </p:spPr>
        <p:txBody>
          <a:bodyPr>
            <a:spAutoFit/>
          </a:bodyPr>
          <a:lstStyle/>
          <a:p>
            <a:r>
              <a:rPr lang="zh-CN" altLang="en-US" sz="3200">
                <a:solidFill>
                  <a:schemeClr val="tx2"/>
                </a:solidFill>
              </a:rPr>
              <a:t>为何要对控制系统进行分析和设计？</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0" y="2619375"/>
            <a:ext cx="9144000" cy="0"/>
          </a:xfrm>
          <a:prstGeom prst="rect">
            <a:avLst/>
          </a:prstGeom>
          <a:noFill/>
          <a:ln w="9525">
            <a:noFill/>
            <a:miter lim="800000"/>
            <a:headEnd/>
            <a:tailEnd/>
          </a:ln>
        </p:spPr>
        <p:txBody>
          <a:bodyPr anchor="ctr">
            <a:spAutoFit/>
          </a:bodyPr>
          <a:lstStyle/>
          <a:p>
            <a:endParaRPr lang="zh-CN" altLang="en-US"/>
          </a:p>
        </p:txBody>
      </p:sp>
      <p:graphicFrame>
        <p:nvGraphicFramePr>
          <p:cNvPr id="14338" name="Object 3"/>
          <p:cNvGraphicFramePr>
            <a:graphicFrameLocks noChangeAspect="1"/>
          </p:cNvGraphicFramePr>
          <p:nvPr/>
        </p:nvGraphicFramePr>
        <p:xfrm>
          <a:off x="0" y="1150938"/>
          <a:ext cx="9144000" cy="3717925"/>
        </p:xfrm>
        <a:graphic>
          <a:graphicData uri="http://schemas.openxmlformats.org/presentationml/2006/ole">
            <p:oleObj spid="_x0000_s185346" name="位图图像" r:id="rId4" imgW="6323810" imgH="2572109" progId="PBrush">
              <p:embed/>
            </p:oleObj>
          </a:graphicData>
        </a:graphic>
      </p:graphicFrame>
      <p:sp>
        <p:nvSpPr>
          <p:cNvPr id="14340" name="AutoShape 4"/>
          <p:cNvSpPr>
            <a:spLocks noChangeArrowheads="1"/>
          </p:cNvSpPr>
          <p:nvPr/>
        </p:nvSpPr>
        <p:spPr bwMode="auto">
          <a:xfrm>
            <a:off x="5867400" y="4581525"/>
            <a:ext cx="2232025" cy="2016125"/>
          </a:xfrm>
          <a:prstGeom prst="irregularSeal2">
            <a:avLst/>
          </a:prstGeom>
          <a:solidFill>
            <a:schemeClr val="accent1"/>
          </a:solidFill>
          <a:ln w="9525">
            <a:solidFill>
              <a:schemeClr val="tx1"/>
            </a:solidFill>
            <a:miter lim="800000"/>
            <a:headEnd/>
            <a:tailEnd/>
          </a:ln>
        </p:spPr>
        <p:txBody>
          <a:bodyPr wrap="none" anchor="ctr"/>
          <a:lstStyle/>
          <a:p>
            <a:pPr algn="ctr"/>
            <a:r>
              <a:rPr lang="zh-CN" altLang="en-US" b="1"/>
              <a:t>稳态余差</a:t>
            </a:r>
          </a:p>
          <a:p>
            <a:pPr algn="ctr"/>
            <a:r>
              <a:rPr lang="zh-CN" altLang="en-US" b="1"/>
              <a:t>问题</a:t>
            </a:r>
            <a:r>
              <a:rPr lang="en-US" altLang="zh-CN" b="1"/>
              <a:t>??</a:t>
            </a:r>
          </a:p>
        </p:txBody>
      </p:sp>
      <p:sp>
        <p:nvSpPr>
          <p:cNvPr id="14341" name="Rectangle 5"/>
          <p:cNvSpPr>
            <a:spLocks noChangeArrowheads="1"/>
          </p:cNvSpPr>
          <p:nvPr/>
        </p:nvSpPr>
        <p:spPr bwMode="auto">
          <a:xfrm>
            <a:off x="1331913" y="188913"/>
            <a:ext cx="6696075" cy="579437"/>
          </a:xfrm>
          <a:prstGeom prst="rect">
            <a:avLst/>
          </a:prstGeom>
          <a:noFill/>
          <a:ln w="9525">
            <a:noFill/>
            <a:miter lim="800000"/>
            <a:headEnd/>
            <a:tailEnd/>
          </a:ln>
        </p:spPr>
        <p:txBody>
          <a:bodyPr>
            <a:spAutoFit/>
          </a:bodyPr>
          <a:lstStyle/>
          <a:p>
            <a:r>
              <a:rPr lang="zh-CN" altLang="en-US" sz="3200">
                <a:solidFill>
                  <a:schemeClr val="tx2"/>
                </a:solidFill>
              </a:rPr>
              <a:t>为何要对控制系统进行分析和设计？</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2887</TotalTime>
  <Words>4676</Words>
  <Application>Microsoft Office PowerPoint</Application>
  <PresentationFormat>全屏显示(4:3)</PresentationFormat>
  <Paragraphs>515</Paragraphs>
  <Slides>117</Slides>
  <Notes>15</Notes>
  <HiddenSlides>0</HiddenSlides>
  <MMClips>5</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117</vt:i4>
      </vt:variant>
    </vt:vector>
  </HeadingPairs>
  <TitlesOfParts>
    <vt:vector size="123" baseType="lpstr">
      <vt:lpstr>Blends</vt:lpstr>
      <vt:lpstr>Image</vt:lpstr>
      <vt:lpstr>Visio</vt:lpstr>
      <vt:lpstr>位图图像</vt:lpstr>
      <vt:lpstr>图片</vt:lpstr>
      <vt:lpstr>Clip</vt:lpstr>
      <vt:lpstr>自动控制原理   The Principle of Automatic Control  </vt:lpstr>
      <vt:lpstr> 何为一个自动控制系统？</vt:lpstr>
      <vt:lpstr>幻灯片 3</vt:lpstr>
      <vt:lpstr>幻灯片 4</vt:lpstr>
      <vt:lpstr>幻灯片 5</vt:lpstr>
      <vt:lpstr>幻灯片 6</vt:lpstr>
      <vt:lpstr>幻灯片 7</vt:lpstr>
      <vt:lpstr>幻灯片 8</vt:lpstr>
      <vt:lpstr>幻灯片 9</vt:lpstr>
      <vt:lpstr>幻灯片 10</vt:lpstr>
      <vt:lpstr>幻灯片 11</vt:lpstr>
      <vt:lpstr>幻灯片 12</vt:lpstr>
      <vt:lpstr>法国远程医疗机器人</vt:lpstr>
      <vt:lpstr>幻灯片 14</vt:lpstr>
      <vt:lpstr>幻灯片 15</vt:lpstr>
      <vt:lpstr>控制理论发展概述(4/11)</vt:lpstr>
      <vt:lpstr>企业集成自动化系统图</vt:lpstr>
      <vt:lpstr>幻灯片 18</vt:lpstr>
      <vt:lpstr>幻灯片 19</vt:lpstr>
      <vt:lpstr>幻灯片 20</vt:lpstr>
      <vt:lpstr>幻灯片 21</vt:lpstr>
      <vt:lpstr>Significance</vt:lpstr>
      <vt:lpstr> 社会、政治和经济领域亦存在着控制论的思想及应用！   控制的本质就是：  优化    Optimization</vt:lpstr>
      <vt:lpstr> 何为一个控制系统？--开环与闭环                       Open-loop &amp; Closed-loop</vt:lpstr>
      <vt:lpstr>幻灯片 25</vt:lpstr>
      <vt:lpstr>幻灯片 26</vt:lpstr>
      <vt:lpstr>幻灯片 27</vt:lpstr>
      <vt:lpstr>幻灯片 28</vt:lpstr>
      <vt:lpstr>幻灯片 29</vt:lpstr>
      <vt:lpstr>幻灯片 30</vt:lpstr>
      <vt:lpstr>幻灯片 31</vt:lpstr>
      <vt:lpstr>幻灯片 32</vt:lpstr>
      <vt:lpstr>幻灯片 33</vt:lpstr>
      <vt:lpstr>Control is a multidisciplinary（多学科相关） subject</vt:lpstr>
      <vt:lpstr>Basic Concept of Control System</vt:lpstr>
      <vt:lpstr>控制系统的实物组成</vt:lpstr>
      <vt:lpstr>简单控制系统的组成</vt:lpstr>
      <vt:lpstr>简单控制系统的组成</vt:lpstr>
      <vt:lpstr>简单控制系统的组成</vt:lpstr>
      <vt:lpstr>简单控制系统的组成</vt:lpstr>
      <vt:lpstr>幻灯片 41</vt:lpstr>
      <vt:lpstr>控制系统的实物组成</vt:lpstr>
      <vt:lpstr>控制理论的发展（经典控制与现代控制）  History and Development of Automatic Control theory (Classical &amp; Modern)</vt:lpstr>
      <vt:lpstr>幻灯片 44</vt:lpstr>
      <vt:lpstr>幻灯片 45</vt:lpstr>
      <vt:lpstr>经典控制理论—起步阶段</vt:lpstr>
      <vt:lpstr>幻灯片 47</vt:lpstr>
      <vt:lpstr>幻灯片 48</vt:lpstr>
      <vt:lpstr>经典控制理论—发展阶段</vt:lpstr>
      <vt:lpstr>幻灯片 50</vt:lpstr>
      <vt:lpstr>幻灯片 51</vt:lpstr>
      <vt:lpstr>幻灯片 52</vt:lpstr>
      <vt:lpstr>经典控制理论—标志阶段</vt:lpstr>
      <vt:lpstr>幻灯片 54</vt:lpstr>
      <vt:lpstr>幻灯片 55</vt:lpstr>
      <vt:lpstr>幻灯片 56</vt:lpstr>
      <vt:lpstr>现代控制理论</vt:lpstr>
      <vt:lpstr>现代控制理论</vt:lpstr>
      <vt:lpstr>控制理论的发展历程</vt:lpstr>
      <vt:lpstr>控制系统（装置）的发展历程</vt:lpstr>
      <vt:lpstr>控制系统（装置）的发展历程</vt:lpstr>
      <vt:lpstr>控制系统的主要制造商</vt:lpstr>
      <vt:lpstr>过程控制与优化如何实现节能降耗</vt:lpstr>
      <vt:lpstr>先进过程控制系统</vt:lpstr>
      <vt:lpstr>幻灯片 65</vt:lpstr>
      <vt:lpstr>幻灯片 66</vt:lpstr>
      <vt:lpstr>幻灯片 67</vt:lpstr>
      <vt:lpstr>先进控制和优化应用的效益</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 为何要开设这门课程？</vt:lpstr>
      <vt:lpstr>幻灯片 91</vt:lpstr>
      <vt:lpstr>控制系统的组成</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References  (参考教材）</vt:lpstr>
      <vt:lpstr>期末考评</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vector>
  </TitlesOfParts>
  <Company>sjtu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计算机控制系统概述</dc:title>
  <dc:creator>hfz</dc:creator>
  <cp:lastModifiedBy>lenovo</cp:lastModifiedBy>
  <cp:revision>147</cp:revision>
  <dcterms:created xsi:type="dcterms:W3CDTF">2004-09-07T04:46:06Z</dcterms:created>
  <dcterms:modified xsi:type="dcterms:W3CDTF">2016-08-30T15:55:04Z</dcterms:modified>
</cp:coreProperties>
</file>